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7" r:id="rId1"/>
  </p:sldMasterIdLst>
  <p:notesMasterIdLst>
    <p:notesMasterId r:id="rId17"/>
  </p:notesMasterIdLst>
  <p:sldIdLst>
    <p:sldId id="256" r:id="rId2"/>
    <p:sldId id="257" r:id="rId3"/>
    <p:sldId id="283" r:id="rId4"/>
    <p:sldId id="259" r:id="rId5"/>
    <p:sldId id="262" r:id="rId6"/>
    <p:sldId id="311" r:id="rId7"/>
    <p:sldId id="344" r:id="rId8"/>
    <p:sldId id="310" r:id="rId9"/>
    <p:sldId id="345" r:id="rId10"/>
    <p:sldId id="312" r:id="rId11"/>
    <p:sldId id="358" r:id="rId12"/>
    <p:sldId id="346" r:id="rId13"/>
    <p:sldId id="356" r:id="rId14"/>
    <p:sldId id="357" r:id="rId15"/>
    <p:sldId id="354" r:id="rId16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8"/>
      <p:bold r:id="rId19"/>
      <p:italic r:id="rId20"/>
      <p:boldItalic r:id="rId21"/>
    </p:embeddedFont>
    <p:embeddedFont>
      <p:font typeface="Livvic" pitchFamily="2" charset="0"/>
      <p:regular r:id="rId22"/>
      <p:bold r:id="rId23"/>
      <p:italic r:id="rId24"/>
      <p:boldItalic r:id="rId25"/>
    </p:embeddedFont>
    <p:embeddedFont>
      <p:font typeface="Roboto Condensed Light" panose="02000000000000000000" pitchFamily="2" charset="0"/>
      <p:regular r:id="rId26"/>
      <p:bold r:id="rId27"/>
      <p:italic r:id="rId28"/>
      <p:boldItalic r:id="rId29"/>
    </p:embeddedFont>
    <p:embeddedFont>
      <p:font typeface="Segoe UI Variable Text Semibold" pitchFamily="2" charset="0"/>
      <p:bold r:id="rId30"/>
    </p:embeddedFont>
    <p:embeddedFont>
      <p:font typeface="Squada One" panose="020B0604020202020204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45D54C-714F-43BD-85F1-99151CFC1C45}">
  <a:tblStyle styleId="{F445D54C-714F-43BD-85F1-99151CFC1C4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ga3f3a6d75d_3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2" name="Google Shape;1852;ga3f3a6d75d_3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a39e48574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a39e48574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35221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2926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555f6d730f1d2774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555f6d730f1d2774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a39e485748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a39e485748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9f7b1142c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9f7b1142c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a39e48574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a39e48574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a39e485748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a39e485748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a39e48574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a39e48574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50386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ga39e485748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2" name="Google Shape;1782;ga39e485748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a39e48574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a39e48574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2901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  <p:sp>
        <p:nvSpPr>
          <p:cNvPr id="11" name="Google Shape;11;p2"/>
          <p:cNvSpPr txBox="1"/>
          <p:nvPr/>
        </p:nvSpPr>
        <p:spPr>
          <a:xfrm flipH="1">
            <a:off x="1375550" y="3092475"/>
            <a:ext cx="63930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0" dirty="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" y="-399756"/>
            <a:ext cx="9144000" cy="436938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457200" y="2932650"/>
            <a:ext cx="82296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457275" y="3192525"/>
            <a:ext cx="8229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 only 10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Google Shape;534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51926" y="-466134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559554" y="-465583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552472" y="2791087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5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549518" y="2790536"/>
            <a:ext cx="3136825" cy="2830350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58"/>
          <p:cNvSpPr txBox="1">
            <a:spLocks noGrp="1"/>
          </p:cNvSpPr>
          <p:nvPr>
            <p:ph type="ctrTitle"/>
          </p:nvPr>
        </p:nvSpPr>
        <p:spPr>
          <a:xfrm flipH="1">
            <a:off x="540000" y="507400"/>
            <a:ext cx="8064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358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Title and five columns 1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Google Shape;516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43325" y="-22860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56"/>
          <p:cNvSpPr txBox="1">
            <a:spLocks noGrp="1"/>
          </p:cNvSpPr>
          <p:nvPr>
            <p:ph type="ctrTitle"/>
          </p:nvPr>
        </p:nvSpPr>
        <p:spPr>
          <a:xfrm flipH="1">
            <a:off x="622800" y="454555"/>
            <a:ext cx="8064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9" name="Google Shape;519;p56"/>
          <p:cNvSpPr txBox="1">
            <a:spLocks noGrp="1"/>
          </p:cNvSpPr>
          <p:nvPr>
            <p:ph type="subTitle" idx="1"/>
          </p:nvPr>
        </p:nvSpPr>
        <p:spPr>
          <a:xfrm>
            <a:off x="1573144" y="1489382"/>
            <a:ext cx="15558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p56"/>
          <p:cNvSpPr txBox="1">
            <a:spLocks noGrp="1"/>
          </p:cNvSpPr>
          <p:nvPr>
            <p:ph type="subTitle" idx="2"/>
          </p:nvPr>
        </p:nvSpPr>
        <p:spPr>
          <a:xfrm>
            <a:off x="3787682" y="1491020"/>
            <a:ext cx="15558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p56"/>
          <p:cNvSpPr txBox="1">
            <a:spLocks noGrp="1"/>
          </p:cNvSpPr>
          <p:nvPr>
            <p:ph type="subTitle" idx="3"/>
          </p:nvPr>
        </p:nvSpPr>
        <p:spPr>
          <a:xfrm>
            <a:off x="6064122" y="1493420"/>
            <a:ext cx="15558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p56"/>
          <p:cNvSpPr txBox="1">
            <a:spLocks noGrp="1"/>
          </p:cNvSpPr>
          <p:nvPr>
            <p:ph type="subTitle" idx="4"/>
          </p:nvPr>
        </p:nvSpPr>
        <p:spPr>
          <a:xfrm>
            <a:off x="1573145" y="1060472"/>
            <a:ext cx="15558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523" name="Google Shape;523;p56"/>
          <p:cNvSpPr txBox="1">
            <a:spLocks noGrp="1"/>
          </p:cNvSpPr>
          <p:nvPr>
            <p:ph type="subTitle" idx="5"/>
          </p:nvPr>
        </p:nvSpPr>
        <p:spPr>
          <a:xfrm>
            <a:off x="3787824" y="1072622"/>
            <a:ext cx="1555800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524" name="Google Shape;524;p56"/>
          <p:cNvSpPr txBox="1">
            <a:spLocks noGrp="1"/>
          </p:cNvSpPr>
          <p:nvPr>
            <p:ph type="subTitle" idx="6"/>
          </p:nvPr>
        </p:nvSpPr>
        <p:spPr>
          <a:xfrm>
            <a:off x="6064270" y="1065510"/>
            <a:ext cx="1555800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525" name="Google Shape;525;p56"/>
          <p:cNvSpPr txBox="1">
            <a:spLocks noGrp="1"/>
          </p:cNvSpPr>
          <p:nvPr>
            <p:ph type="subTitle" idx="7"/>
          </p:nvPr>
        </p:nvSpPr>
        <p:spPr>
          <a:xfrm>
            <a:off x="2692432" y="4157457"/>
            <a:ext cx="15558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56"/>
          <p:cNvSpPr txBox="1">
            <a:spLocks noGrp="1"/>
          </p:cNvSpPr>
          <p:nvPr>
            <p:ph type="subTitle" idx="8"/>
          </p:nvPr>
        </p:nvSpPr>
        <p:spPr>
          <a:xfrm>
            <a:off x="4906147" y="4138965"/>
            <a:ext cx="1555800" cy="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7" name="Google Shape;527;p56"/>
          <p:cNvSpPr txBox="1">
            <a:spLocks noGrp="1"/>
          </p:cNvSpPr>
          <p:nvPr>
            <p:ph type="subTitle" idx="9"/>
          </p:nvPr>
        </p:nvSpPr>
        <p:spPr>
          <a:xfrm>
            <a:off x="2692574" y="3773185"/>
            <a:ext cx="1555800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528" name="Google Shape;528;p56"/>
          <p:cNvSpPr txBox="1">
            <a:spLocks noGrp="1"/>
          </p:cNvSpPr>
          <p:nvPr>
            <p:ph type="subTitle" idx="13"/>
          </p:nvPr>
        </p:nvSpPr>
        <p:spPr>
          <a:xfrm>
            <a:off x="4906295" y="3774166"/>
            <a:ext cx="1555800" cy="46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3435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4297175" y="2355550"/>
            <a:ext cx="4299000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4297175" y="1317160"/>
            <a:ext cx="4299000" cy="10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4297175" y="2900355"/>
            <a:ext cx="4299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20" name="Google Shape;2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76" y="-50168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" y="2213744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  <p:pic>
        <p:nvPicPr>
          <p:cNvPr id="24" name="Google Shape;2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80849" y="-92389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251655" y="398810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 txBox="1">
            <a:spLocks noGrp="1"/>
          </p:cNvSpPr>
          <p:nvPr>
            <p:ph type="ctrTitle"/>
          </p:nvPr>
        </p:nvSpPr>
        <p:spPr>
          <a:xfrm flipH="1">
            <a:off x="502200" y="445025"/>
            <a:ext cx="81846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"/>
          </p:nvPr>
        </p:nvSpPr>
        <p:spPr>
          <a:xfrm>
            <a:off x="1255350" y="1454625"/>
            <a:ext cx="6633300" cy="32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  <p:sp>
        <p:nvSpPr>
          <p:cNvPr id="40" name="Google Shape;40;p6"/>
          <p:cNvSpPr txBox="1">
            <a:spLocks noGrp="1"/>
          </p:cNvSpPr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41" name="Google Shape;4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CUSTOM_36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ctrTitle"/>
          </p:nvPr>
        </p:nvSpPr>
        <p:spPr>
          <a:xfrm>
            <a:off x="657228" y="1778585"/>
            <a:ext cx="1959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657228" y="2252441"/>
            <a:ext cx="1959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ctrTitle" idx="2"/>
          </p:nvPr>
        </p:nvSpPr>
        <p:spPr>
          <a:xfrm>
            <a:off x="693636" y="3580934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3"/>
          </p:nvPr>
        </p:nvSpPr>
        <p:spPr>
          <a:xfrm>
            <a:off x="693636" y="4036206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ctrTitle" idx="4"/>
          </p:nvPr>
        </p:nvSpPr>
        <p:spPr>
          <a:xfrm>
            <a:off x="3207532" y="1784778"/>
            <a:ext cx="1799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5"/>
          </p:nvPr>
        </p:nvSpPr>
        <p:spPr>
          <a:xfrm>
            <a:off x="3188332" y="2252437"/>
            <a:ext cx="18381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ctrTitle" idx="6"/>
          </p:nvPr>
        </p:nvSpPr>
        <p:spPr>
          <a:xfrm>
            <a:off x="3233530" y="358093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7"/>
          </p:nvPr>
        </p:nvSpPr>
        <p:spPr>
          <a:xfrm>
            <a:off x="3157180" y="4036206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ctrTitle" idx="8"/>
          </p:nvPr>
        </p:nvSpPr>
        <p:spPr>
          <a:xfrm>
            <a:off x="579450" y="401450"/>
            <a:ext cx="45930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title" idx="9" hasCustomPrompt="1"/>
          </p:nvPr>
        </p:nvSpPr>
        <p:spPr>
          <a:xfrm>
            <a:off x="683628" y="1358010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3" hasCustomPrompt="1"/>
          </p:nvPr>
        </p:nvSpPr>
        <p:spPr>
          <a:xfrm>
            <a:off x="693636" y="3141768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4" hasCustomPrompt="1"/>
          </p:nvPr>
        </p:nvSpPr>
        <p:spPr>
          <a:xfrm>
            <a:off x="3180682" y="1370400"/>
            <a:ext cx="1853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title" idx="15" hasCustomPrompt="1"/>
          </p:nvPr>
        </p:nvSpPr>
        <p:spPr>
          <a:xfrm>
            <a:off x="3233530" y="314177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pic>
        <p:nvPicPr>
          <p:cNvPr id="108" name="Google Shape;10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41276" y="2195283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41276" y="-482985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4"/>
          <p:cNvSpPr/>
          <p:nvPr/>
        </p:nvSpPr>
        <p:spPr>
          <a:xfrm>
            <a:off x="3042082" y="12638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" name="Google Shape;111;p14"/>
          <p:cNvSpPr/>
          <p:nvPr/>
        </p:nvSpPr>
        <p:spPr>
          <a:xfrm>
            <a:off x="581586" y="30373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p14"/>
          <p:cNvSpPr/>
          <p:nvPr/>
        </p:nvSpPr>
        <p:spPr>
          <a:xfrm>
            <a:off x="579457" y="12638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p14"/>
          <p:cNvSpPr/>
          <p:nvPr/>
        </p:nvSpPr>
        <p:spPr>
          <a:xfrm>
            <a:off x="3045130" y="3037375"/>
            <a:ext cx="2130600" cy="16611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5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51926" y="-847134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559554" y="-846583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552472" y="2791087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549518" y="2790536"/>
            <a:ext cx="3136825" cy="283035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50"/>
          <p:cNvSpPr txBox="1">
            <a:spLocks noGrp="1"/>
          </p:cNvSpPr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1_1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247964" y="313529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984228" y="3055367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7"/>
          <p:cNvSpPr txBox="1">
            <a:spLocks noGrp="1"/>
          </p:cNvSpPr>
          <p:nvPr>
            <p:ph type="ctrTitle"/>
          </p:nvPr>
        </p:nvSpPr>
        <p:spPr>
          <a:xfrm flipH="1">
            <a:off x="457200" y="444899"/>
            <a:ext cx="82296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531" name="Google Shape;531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31825" y="-795109"/>
            <a:ext cx="3139825" cy="2833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820369" y="-796531"/>
            <a:ext cx="3139825" cy="28330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7152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quada One"/>
              <a:buNone/>
              <a:defRPr sz="30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 Light"/>
              <a:buChar char="●"/>
              <a:defRPr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8" r:id="rId5"/>
    <p:sldLayoutId id="2147483660" r:id="rId6"/>
    <p:sldLayoutId id="2147483696" r:id="rId7"/>
    <p:sldLayoutId id="2147483710" r:id="rId8"/>
    <p:sldLayoutId id="2147483738" r:id="rId9"/>
    <p:sldLayoutId id="2147483739" r:id="rId10"/>
    <p:sldLayoutId id="214748374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3.png"/><Relationship Id="rId2" Type="http://schemas.openxmlformats.org/officeDocument/2006/relationships/hyperlink" Target="https://www.pearltrees.com/guillaumedev/veille-technique-pour-qwenta/id76593544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publicdomainpictures.net/en/view-image.php?image=288730&amp;picture=restaurant-waiter" TargetMode="External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94"/>
          <p:cNvSpPr txBox="1">
            <a:spLocks noGrp="1"/>
          </p:cNvSpPr>
          <p:nvPr>
            <p:ph type="title"/>
          </p:nvPr>
        </p:nvSpPr>
        <p:spPr>
          <a:xfrm>
            <a:off x="457200" y="2932650"/>
            <a:ext cx="8229600" cy="5109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Veille Technique </a:t>
            </a:r>
            <a:endParaRPr dirty="0"/>
          </a:p>
        </p:txBody>
      </p:sp>
      <p:sp>
        <p:nvSpPr>
          <p:cNvPr id="766" name="Google Shape;766;p94"/>
          <p:cNvSpPr txBox="1">
            <a:spLocks noGrp="1"/>
          </p:cNvSpPr>
          <p:nvPr>
            <p:ph type="subTitle" idx="1"/>
          </p:nvPr>
        </p:nvSpPr>
        <p:spPr>
          <a:xfrm>
            <a:off x="457275" y="3649725"/>
            <a:ext cx="8229600" cy="4179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Comment améliorer son savoir au quotidien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64A816C-D159-E01A-B597-186146861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150"/>
          <p:cNvSpPr txBox="1">
            <a:spLocks noGrp="1"/>
          </p:cNvSpPr>
          <p:nvPr>
            <p:ph type="ctrTitle"/>
          </p:nvPr>
        </p:nvSpPr>
        <p:spPr>
          <a:xfrm flipH="1">
            <a:off x="539999" y="216150"/>
            <a:ext cx="8064000" cy="6705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Partage des informations sur Pearltrees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8E304E6-CC9B-84E6-E3A1-BE0CB27A7F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364"/>
          <a:stretch/>
        </p:blipFill>
        <p:spPr>
          <a:xfrm>
            <a:off x="2862989" y="886650"/>
            <a:ext cx="3418019" cy="180845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B54D867-FE7C-5661-78DF-4EB63FCB80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3" t="2085" r="1791" b="3442"/>
          <a:stretch/>
        </p:blipFill>
        <p:spPr>
          <a:xfrm>
            <a:off x="6912909" y="2984249"/>
            <a:ext cx="2078692" cy="1713961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2591D23-CB46-5A41-9D16-07D3A8A3B4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543" t="3874" r="3119" b="4248"/>
          <a:stretch/>
        </p:blipFill>
        <p:spPr>
          <a:xfrm>
            <a:off x="152399" y="2984249"/>
            <a:ext cx="2079231" cy="1713961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FB473F31-EF2C-B6FC-1B0B-87E6D2D3781F}"/>
              </a:ext>
            </a:extLst>
          </p:cNvPr>
          <p:cNvSpPr txBox="1"/>
          <p:nvPr/>
        </p:nvSpPr>
        <p:spPr>
          <a:xfrm>
            <a:off x="2862989" y="2984249"/>
            <a:ext cx="3418020" cy="138499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</a:rPr>
              <a:t>Grâce à Pearltrees, nous pouvons enregistrer, classer et partager les informations au sein de l’équipe.</a:t>
            </a:r>
          </a:p>
          <a:p>
            <a:endParaRPr lang="fr-FR" sz="1200" dirty="0">
              <a:solidFill>
                <a:schemeClr val="bg1"/>
              </a:solidFill>
            </a:endParaRPr>
          </a:p>
          <a:p>
            <a:endParaRPr lang="fr-FR" sz="1200" dirty="0">
              <a:solidFill>
                <a:schemeClr val="bg1"/>
              </a:solidFill>
            </a:endParaRPr>
          </a:p>
          <a:p>
            <a:r>
              <a:rPr lang="fr-FR" sz="1200" dirty="0">
                <a:solidFill>
                  <a:schemeClr val="bg1"/>
                </a:solidFill>
              </a:rPr>
              <a:t>Nous pouvons aussi inviter d’autres membres à faire partie d’une même équipe.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4BCD6DA-25F8-4FB4-C9B3-D9C4598D6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BC0090-EEF6-3B96-1A8C-49D22B3E16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" dirty="0"/>
              <a:t>Partage des infos sur Pearltrees</a:t>
            </a:r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2A868FF-7656-5533-8674-D45627D38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44" y="1248619"/>
            <a:ext cx="3972919" cy="276744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12A61304-5ED3-9E59-55E7-7F6B27908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48619"/>
            <a:ext cx="3972919" cy="1454442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5D31D90-38E2-77A9-9873-39B136A447C8}"/>
              </a:ext>
            </a:extLst>
          </p:cNvPr>
          <p:cNvSpPr txBox="1"/>
          <p:nvPr/>
        </p:nvSpPr>
        <p:spPr>
          <a:xfrm>
            <a:off x="4987638" y="2992582"/>
            <a:ext cx="397291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Sur Pearltrees nous pouvons aussi commenter un article. Cela nous permet de discuter de l’actualité traitée par l’article avec l’équipe ou avec des inconnus directement sur la plateforme.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7A4F8C-751D-39BE-B313-EBDB0CD366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712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100"/>
          <p:cNvSpPr txBox="1">
            <a:spLocks noGrp="1"/>
          </p:cNvSpPr>
          <p:nvPr>
            <p:ph type="subTitle" idx="1"/>
          </p:nvPr>
        </p:nvSpPr>
        <p:spPr>
          <a:xfrm>
            <a:off x="4201957" y="3634646"/>
            <a:ext cx="4489433" cy="36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fr-FR" dirty="0"/>
              <a:t>Informations pour établir les spécifications techniques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6" name="Google Shape;826;p100"/>
          <p:cNvSpPr txBox="1">
            <a:spLocks noGrp="1"/>
          </p:cNvSpPr>
          <p:nvPr>
            <p:ph type="ctrTitle"/>
          </p:nvPr>
        </p:nvSpPr>
        <p:spPr>
          <a:xfrm>
            <a:off x="4201957" y="2402991"/>
            <a:ext cx="4489434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fr-FR" dirty="0">
                <a:solidFill>
                  <a:schemeClr val="accent2"/>
                </a:solidFill>
              </a:rPr>
              <a:t>Choix pour les </a:t>
            </a:r>
            <a:r>
              <a:rPr lang="fr-FR" sz="3200" dirty="0">
                <a:solidFill>
                  <a:schemeClr val="accent2"/>
                </a:solidFill>
              </a:rPr>
              <a:t>spécifications</a:t>
            </a:r>
            <a:r>
              <a:rPr lang="fr-FR" dirty="0">
                <a:solidFill>
                  <a:schemeClr val="accent2"/>
                </a:solidFill>
              </a:rPr>
              <a:t> techniques</a:t>
            </a:r>
          </a:p>
        </p:txBody>
      </p:sp>
      <p:sp>
        <p:nvSpPr>
          <p:cNvPr id="827" name="Google Shape;827;p100"/>
          <p:cNvSpPr txBox="1">
            <a:spLocks noGrp="1"/>
          </p:cNvSpPr>
          <p:nvPr>
            <p:ph type="title" idx="2"/>
          </p:nvPr>
        </p:nvSpPr>
        <p:spPr>
          <a:xfrm>
            <a:off x="4297175" y="1317160"/>
            <a:ext cx="4299000" cy="109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3DA89FB-F5DA-D08F-FF4B-88015BF50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015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5E3484-95AF-9AD2-B395-DC8FE966C7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Les choix techniques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9B6F9A3-1187-B754-EB2C-E219A59B14F2}"/>
              </a:ext>
            </a:extLst>
          </p:cNvPr>
          <p:cNvSpPr txBox="1"/>
          <p:nvPr/>
        </p:nvSpPr>
        <p:spPr>
          <a:xfrm>
            <a:off x="173182" y="3648939"/>
            <a:ext cx="4213910" cy="101566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/>
            <a:r>
              <a:rPr lang="fr-FR" sz="12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rPr>
              <a:t>Le site a besoin de partager les menus sur : Deliveroo et Instagram.</a:t>
            </a:r>
          </a:p>
          <a:p>
            <a:pPr algn="just"/>
            <a:endParaRPr lang="fr-FR" sz="1200" dirty="0">
              <a:solidFill>
                <a:schemeClr val="bg1"/>
              </a:solidFill>
              <a:latin typeface="Roboto Condensed Light" panose="02000000000000000000" pitchFamily="2" charset="0"/>
              <a:ea typeface="Roboto Condensed Light" panose="02000000000000000000" pitchFamily="2" charset="0"/>
              <a:cs typeface="Roboto Condensed Light" panose="02000000000000000000" pitchFamily="2" charset="0"/>
            </a:endParaRPr>
          </a:p>
          <a:p>
            <a:pPr algn="just"/>
            <a:r>
              <a:rPr lang="fr-FR" sz="12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rPr>
              <a:t>Il a aussi besoin d’exporter les documents en PDF. A travers mes recherches, je me suis renseigné sur la façon de connecter le site à ces services et j’ai découvert des outils (APIs) déjà paramétrés.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C512284-3E8A-3E78-9CC0-C4FB9DA79E1F}"/>
              </a:ext>
            </a:extLst>
          </p:cNvPr>
          <p:cNvSpPr txBox="1"/>
          <p:nvPr/>
        </p:nvSpPr>
        <p:spPr>
          <a:xfrm>
            <a:off x="4572000" y="3494476"/>
            <a:ext cx="4398818" cy="156966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/>
            <a:r>
              <a:rPr lang="fr-FR" sz="12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rPr>
              <a:t>Pour le code, le choix a été assez rapide. Ayant une appétence pour JavaScript, j’ai sélectionné des Frameworks et des technologies provenant de ce langage :</a:t>
            </a:r>
          </a:p>
          <a:p>
            <a:pPr marL="171450" indent="-1714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200" dirty="0" err="1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rPr>
              <a:t>React</a:t>
            </a:r>
            <a:r>
              <a:rPr lang="fr-FR" sz="12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rPr>
              <a:t> pour le front</a:t>
            </a:r>
          </a:p>
          <a:p>
            <a:pPr marL="171450" indent="-1714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rPr>
              <a:t>Node.js avec Express.js pour le backend </a:t>
            </a:r>
          </a:p>
          <a:p>
            <a:pPr marL="171450" indent="-1714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rPr>
              <a:t>MongoDB pour les données et pour le stockage des menus </a:t>
            </a:r>
          </a:p>
          <a:p>
            <a:pPr marL="171450" indent="-1714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fr-FR" sz="1200" dirty="0" err="1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rPr>
              <a:t>Firebase</a:t>
            </a:r>
            <a:r>
              <a:rPr lang="fr-FR" sz="1200" dirty="0">
                <a:solidFill>
                  <a:schemeClr val="bg1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Roboto Condensed Light" panose="02000000000000000000" pitchFamily="2" charset="0"/>
              </a:rPr>
              <a:t> pour stocker les images des menus et gérer l’authentification.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39C09B8-B334-29D6-0267-54230DE4BF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4" t="5367" r="1652" b="5224"/>
          <a:stretch/>
        </p:blipFill>
        <p:spPr>
          <a:xfrm>
            <a:off x="4572000" y="1286560"/>
            <a:ext cx="4398818" cy="215438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F8A1C0D-D9CB-D3EA-726D-F1D8703725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6" t="6061" r="1867" b="-942"/>
          <a:stretch/>
        </p:blipFill>
        <p:spPr>
          <a:xfrm>
            <a:off x="199473" y="1441025"/>
            <a:ext cx="4161328" cy="18454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68132FB-056E-6C80-6A13-BF9945846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4315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4056B8-A48B-372F-CEEB-2092C8E607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Lien vers Pearltrees</a:t>
            </a:r>
            <a:br>
              <a:rPr lang="fr-FR" dirty="0"/>
            </a:br>
            <a:endParaRPr lang="fr-FR" dirty="0"/>
          </a:p>
        </p:txBody>
      </p:sp>
      <p:pic>
        <p:nvPicPr>
          <p:cNvPr id="4" name="Image 3">
            <a:hlinkClick r:id="rId2"/>
            <a:extLst>
              <a:ext uri="{FF2B5EF4-FFF2-40B4-BE49-F238E27FC236}">
                <a16:creationId xmlns:a16="http://schemas.microsoft.com/office/drawing/2014/main" id="{C7BA1363-5FEF-C203-C3F6-07024D664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948" y="1479130"/>
            <a:ext cx="5286104" cy="307555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ABA323D-136F-FDB0-506E-9D1E4846B3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4475" b="96769" l="4167" r="48177">
                        <a14:foregroundMark x1="15521" y1="27948" x2="15000" y2="27706"/>
                        <a14:foregroundMark x1="17188" y1="24475" x2="17188" y2="24475"/>
                        <a14:foregroundMark x1="18125" y1="24637" x2="18125" y2="24637"/>
                        <a14:foregroundMark x1="4792" y1="58805" x2="4167" y2="71325"/>
                        <a14:foregroundMark x1="11615" y1="93700" x2="18698" y2="94023"/>
                        <a14:foregroundMark x1="18698" y1="94023" x2="21719" y2="96769"/>
                        <a14:foregroundMark x1="46823" y1="78352" x2="48177" y2="78352"/>
                        <a14:foregroundMark x1="44219" y1="73910" x2="46354" y2="73506"/>
                        <a14:foregroundMark x1="42552" y1="73667" x2="45000" y2="74960"/>
                        <a14:foregroundMark x1="45885" y1="74313" x2="46198" y2="73102"/>
                        <a14:foregroundMark x1="46667" y1="72698" x2="44740" y2="75121"/>
                        <a14:backgroundMark x1="35104" y1="35622" x2="32917" y2="36187"/>
                        <a14:backgroundMark x1="32656" y1="34006" x2="35521" y2="36591"/>
                        <a14:backgroundMark x1="40313" y1="32956" x2="39531" y2="39822"/>
                        <a14:backgroundMark x1="37969" y1="31906" x2="39844" y2="49111"/>
                        <a14:backgroundMark x1="31875" y1="39338" x2="39010" y2="63166"/>
                        <a14:backgroundMark x1="39010" y1="63166" x2="42031" y2="68094"/>
                        <a14:backgroundMark x1="33021" y1="57351" x2="43594" y2="69225"/>
                        <a14:backgroundMark x1="43594" y1="69225" x2="44271" y2="69305"/>
                        <a14:backgroundMark x1="45052" y1="68094" x2="44010" y2="68094"/>
                        <a14:backgroundMark x1="44635" y1="61632" x2="41302" y2="71486"/>
                        <a14:backgroundMark x1="41302" y1="71486" x2="35469" y2="68417"/>
                        <a14:backgroundMark x1="35469" y1="68417" x2="31510" y2="63651"/>
                        <a14:backgroundMark x1="46042" y1="80533" x2="30365" y2="77868"/>
                        <a14:backgroundMark x1="30365" y1="77868" x2="27865" y2="96931"/>
                        <a14:backgroundMark x1="32240" y1="77141" x2="32240" y2="77141"/>
                        <a14:backgroundMark x1="32292" y1="76575" x2="32292" y2="76575"/>
                        <a14:backgroundMark x1="8333" y1="67286" x2="8333" y2="67286"/>
                        <a14:backgroundMark x1="46918" y1="74127" x2="51719" y2="75363"/>
                        <a14:backgroundMark x1="39167" y1="72132" x2="42856" y2="73082"/>
                        <a14:backgroundMark x1="51719" y1="75363" x2="53698" y2="63166"/>
                        <a14:backgroundMark x1="53698" y1="63166" x2="49063" y2="57351"/>
                        <a14:backgroundMark x1="49063" y1="57351" x2="42760" y2="60016"/>
                        <a14:backgroundMark x1="42760" y1="60016" x2="38802" y2="70436"/>
                        <a14:backgroundMark x1="38802" y1="70436" x2="38802" y2="72294"/>
                        <a14:backgroundMark x1="32969" y1="77060" x2="32969" y2="77060"/>
                        <a14:backgroundMark x1="33333" y1="77141" x2="33333" y2="77141"/>
                        <a14:backgroundMark x1="46667" y1="72940" x2="46667" y2="72940"/>
                        <a14:backgroundMark x1="46563" y1="72536" x2="46563" y2="72536"/>
                        <a14:backgroundMark x1="45938" y1="74960" x2="45938" y2="74960"/>
                        <a14:backgroundMark x1="45573" y1="75283" x2="45573" y2="75283"/>
                        <a14:backgroundMark x1="45156" y1="75121" x2="45156" y2="75121"/>
                        <a14:backgroundMark x1="44844" y1="74960" x2="44844" y2="74960"/>
                        <a14:backgroundMark x1="45000" y1="74960" x2="45000" y2="74960"/>
                        <a14:backgroundMark x1="46667" y1="72698" x2="46667" y2="72698"/>
                        <a14:backgroundMark x1="46563" y1="72698" x2="46563" y2="72698"/>
                        <a14:backgroundMark x1="46563" y1="72859" x2="46563" y2="72859"/>
                        <a14:backgroundMark x1="46563" y1="73102" x2="46563" y2="73102"/>
                        <a14:backgroundMark x1="46406" y1="72940" x2="46406" y2="72940"/>
                        <a14:backgroundMark x1="46458" y1="72940" x2="46458" y2="72940"/>
                        <a14:backgroundMark x1="46563" y1="72940" x2="46563" y2="72940"/>
                      </a14:backgroundRemoval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21685" r="48263" b="2501"/>
          <a:stretch/>
        </p:blipFill>
        <p:spPr>
          <a:xfrm>
            <a:off x="1120806" y="2192144"/>
            <a:ext cx="2500415" cy="2362538"/>
          </a:xfrm>
          <a:prstGeom prst="rect">
            <a:avLst/>
          </a:prstGeom>
        </p:spPr>
      </p:pic>
      <p:sp>
        <p:nvSpPr>
          <p:cNvPr id="9" name="Bulle narrative : ronde 8">
            <a:extLst>
              <a:ext uri="{FF2B5EF4-FFF2-40B4-BE49-F238E27FC236}">
                <a16:creationId xmlns:a16="http://schemas.microsoft.com/office/drawing/2014/main" id="{CF4A64DF-55CB-D8FE-5A97-D39F8C8E172A}"/>
              </a:ext>
            </a:extLst>
          </p:cNvPr>
          <p:cNvSpPr/>
          <p:nvPr/>
        </p:nvSpPr>
        <p:spPr>
          <a:xfrm>
            <a:off x="95249" y="1359330"/>
            <a:ext cx="1685925" cy="1212420"/>
          </a:xfrm>
          <a:prstGeom prst="wedgeEllipseCallout">
            <a:avLst>
              <a:gd name="adj1" fmla="val 43610"/>
              <a:gd name="adj2" fmla="val 60144"/>
            </a:avLst>
          </a:prstGeom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Cliquez sur l’image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E3EC73-CC92-7793-233D-2B27A399E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482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94"/>
          <p:cNvSpPr txBox="1">
            <a:spLocks noGrp="1"/>
          </p:cNvSpPr>
          <p:nvPr>
            <p:ph type="title"/>
          </p:nvPr>
        </p:nvSpPr>
        <p:spPr>
          <a:xfrm>
            <a:off x="457200" y="3673868"/>
            <a:ext cx="8229600" cy="5109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Fin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A780D90-1EE8-1250-848D-1B10F7CD4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284" y="1852893"/>
            <a:ext cx="2873432" cy="1437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1142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95"/>
          <p:cNvSpPr txBox="1">
            <a:spLocks noGrp="1"/>
          </p:cNvSpPr>
          <p:nvPr>
            <p:ph type="ctrTitle"/>
          </p:nvPr>
        </p:nvSpPr>
        <p:spPr>
          <a:xfrm flipH="1">
            <a:off x="502200" y="445025"/>
            <a:ext cx="8184600" cy="6705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72" name="Google Shape;772;p95"/>
          <p:cNvSpPr txBox="1">
            <a:spLocks noGrp="1"/>
          </p:cNvSpPr>
          <p:nvPr>
            <p:ph type="subTitle" idx="1"/>
          </p:nvPr>
        </p:nvSpPr>
        <p:spPr>
          <a:xfrm>
            <a:off x="1255350" y="1288941"/>
            <a:ext cx="6633300" cy="359478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b="0" i="0" dirty="0">
                <a:solidFill>
                  <a:srgbClr val="ECECEC"/>
                </a:solidFill>
                <a:effectLst/>
                <a:latin typeface="Segoe UI Variable Text Semibold" pitchFamily="2" charset="0"/>
              </a:rPr>
              <a:t>La veille technologique est une composante essentielle de notre travail.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ECECEC"/>
                </a:solidFill>
                <a:latin typeface="Segoe UI Variable Text Semibold" pitchFamily="2" charset="0"/>
              </a:rPr>
              <a:t>Elle nous permet de </a:t>
            </a:r>
            <a:r>
              <a:rPr lang="fr-FR" sz="1600" b="0" i="0" dirty="0">
                <a:solidFill>
                  <a:srgbClr val="ECECEC"/>
                </a:solidFill>
                <a:effectLst/>
                <a:latin typeface="Segoe UI Variable Text Semibold" pitchFamily="2" charset="0"/>
              </a:rPr>
              <a:t>rester à jour sur les dernières avancées, de renforcer notre savoir et de prendre des décisions éclairées pour le développement de votre projet.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b="0" i="0" dirty="0">
                <a:solidFill>
                  <a:srgbClr val="ECECEC"/>
                </a:solidFill>
                <a:effectLst/>
                <a:latin typeface="Segoe UI Variable Text Semibold" pitchFamily="2" charset="0"/>
              </a:rPr>
              <a:t>Dans cette présentation, je vais vous montrer comment j'ai configuré mon outil de veille et comment je sélectionne mes sources d'information.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b="0" i="0" dirty="0">
                <a:solidFill>
                  <a:srgbClr val="ECECEC"/>
                </a:solidFill>
                <a:effectLst/>
                <a:latin typeface="Segoe UI Variable Text Semibold" pitchFamily="2" charset="0"/>
              </a:rPr>
              <a:t>Je vais également vou</a:t>
            </a:r>
            <a:r>
              <a:rPr lang="fr-FR" sz="1600" dirty="0">
                <a:solidFill>
                  <a:srgbClr val="ECECEC"/>
                </a:solidFill>
                <a:latin typeface="Segoe UI Variable Text Semibold" pitchFamily="2" charset="0"/>
              </a:rPr>
              <a:t>s expliquer </a:t>
            </a:r>
            <a:r>
              <a:rPr lang="fr-FR" sz="1600" b="0" i="0" dirty="0">
                <a:solidFill>
                  <a:srgbClr val="ECECEC"/>
                </a:solidFill>
                <a:effectLst/>
                <a:latin typeface="Segoe UI Variable Text Semibold" pitchFamily="2" charset="0"/>
              </a:rPr>
              <a:t>comment l’équipe classe et partage les informations afin que tout le monde soit sur le même modèle de travail pour le Menu Maker.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ECECEC"/>
                </a:solidFill>
                <a:latin typeface="Segoe UI Variable Text Semibold" pitchFamily="2" charset="0"/>
              </a:rPr>
              <a:t>Enfin, nous aborderons la manière dont </a:t>
            </a:r>
            <a:r>
              <a:rPr lang="fr-FR" sz="1600" b="0" i="0" dirty="0">
                <a:solidFill>
                  <a:srgbClr val="ECECEC"/>
                </a:solidFill>
                <a:effectLst/>
                <a:latin typeface="Segoe UI Variable Text Semibold" pitchFamily="2" charset="0"/>
              </a:rPr>
              <a:t>nous avons utilisé ces informations pour définir les spécifications techniques de votre projet.</a:t>
            </a:r>
            <a:endParaRPr lang="en" sz="1600" dirty="0">
              <a:latin typeface="Segoe UI Variable Text Semibold" pitchFamily="2" charset="0"/>
            </a:endParaRP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5C517063-78EF-2861-172F-EFDE18AF50DC}"/>
              </a:ext>
            </a:extLst>
          </p:cNvPr>
          <p:cNvCxnSpPr>
            <a:cxnSpLocks/>
          </p:cNvCxnSpPr>
          <p:nvPr/>
        </p:nvCxnSpPr>
        <p:spPr>
          <a:xfrm>
            <a:off x="2074500" y="1288941"/>
            <a:ext cx="5040000" cy="0"/>
          </a:xfrm>
          <a:prstGeom prst="line">
            <a:avLst/>
          </a:prstGeom>
          <a:ln w="3810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AC534B1B-0CE4-154C-330F-C7A861496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121"/>
          <p:cNvSpPr txBox="1">
            <a:spLocks noGrp="1"/>
          </p:cNvSpPr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Nos outils</a:t>
            </a:r>
            <a:endParaRPr dirty="0"/>
          </a:p>
        </p:txBody>
      </p:sp>
      <p:sp>
        <p:nvSpPr>
          <p:cNvPr id="1105" name="Google Shape;1105;p121"/>
          <p:cNvSpPr/>
          <p:nvPr/>
        </p:nvSpPr>
        <p:spPr>
          <a:xfrm rot="5400000">
            <a:off x="1994677" y="1663037"/>
            <a:ext cx="1602495" cy="1410714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8" name="Google Shape;1108;p121"/>
          <p:cNvSpPr/>
          <p:nvPr/>
        </p:nvSpPr>
        <p:spPr>
          <a:xfrm rot="5400000">
            <a:off x="4807189" y="1664819"/>
            <a:ext cx="1623409" cy="1407151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9" name="Google Shape;1119;p121"/>
          <p:cNvSpPr/>
          <p:nvPr/>
        </p:nvSpPr>
        <p:spPr>
          <a:xfrm rot="5400000">
            <a:off x="2695048" y="2876505"/>
            <a:ext cx="1622646" cy="1407151"/>
          </a:xfrm>
          <a:custGeom>
            <a:avLst/>
            <a:gdLst/>
            <a:ahLst/>
            <a:cxnLst/>
            <a:rect l="l" t="t" r="r" b="b"/>
            <a:pathLst>
              <a:path w="31934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7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1105;p121">
            <a:extLst>
              <a:ext uri="{FF2B5EF4-FFF2-40B4-BE49-F238E27FC236}">
                <a16:creationId xmlns:a16="http://schemas.microsoft.com/office/drawing/2014/main" id="{C7B715BE-7028-471C-BA50-70F726038BF3}"/>
              </a:ext>
            </a:extLst>
          </p:cNvPr>
          <p:cNvSpPr/>
          <p:nvPr/>
        </p:nvSpPr>
        <p:spPr>
          <a:xfrm rot="5400000">
            <a:off x="5517672" y="2864648"/>
            <a:ext cx="1602495" cy="1410714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49" y="13846"/>
                </a:lnTo>
                <a:lnTo>
                  <a:pt x="23991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5" name="Google Shape;1125;p121"/>
          <p:cNvSpPr/>
          <p:nvPr/>
        </p:nvSpPr>
        <p:spPr>
          <a:xfrm rot="5400000">
            <a:off x="1272319" y="2876506"/>
            <a:ext cx="1622646" cy="1407151"/>
          </a:xfrm>
          <a:custGeom>
            <a:avLst/>
            <a:gdLst/>
            <a:ahLst/>
            <a:cxnLst/>
            <a:rect l="l" t="t" r="r" b="b"/>
            <a:pathLst>
              <a:path w="31934" h="27693" extrusionOk="0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6" name="Google Shape;1126;p121"/>
          <p:cNvSpPr txBox="1"/>
          <p:nvPr/>
        </p:nvSpPr>
        <p:spPr>
          <a:xfrm>
            <a:off x="1401742" y="3008024"/>
            <a:ext cx="1363800" cy="3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D</a:t>
            </a:r>
            <a:r>
              <a:rPr lang="en" sz="1600" dirty="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aily.dev</a:t>
            </a:r>
            <a:endParaRPr sz="1600" dirty="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127" name="Google Shape;1127;p121"/>
          <p:cNvSpPr/>
          <p:nvPr/>
        </p:nvSpPr>
        <p:spPr>
          <a:xfrm rot="5400000">
            <a:off x="4098880" y="2885048"/>
            <a:ext cx="1622646" cy="1407100"/>
          </a:xfrm>
          <a:custGeom>
            <a:avLst/>
            <a:gdLst/>
            <a:ahLst/>
            <a:cxnLst/>
            <a:rect l="l" t="t" r="r" b="b"/>
            <a:pathLst>
              <a:path w="31934" h="27692" extrusionOk="0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8" name="Google Shape;1128;p121"/>
          <p:cNvSpPr txBox="1"/>
          <p:nvPr/>
        </p:nvSpPr>
        <p:spPr>
          <a:xfrm>
            <a:off x="4266683" y="3570005"/>
            <a:ext cx="1289900" cy="52650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Outil pour organiser, explorer et partager des ressources</a:t>
            </a:r>
            <a:endParaRPr sz="12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129" name="Google Shape;1129;p121"/>
          <p:cNvSpPr/>
          <p:nvPr/>
        </p:nvSpPr>
        <p:spPr>
          <a:xfrm rot="5400000">
            <a:off x="3400077" y="1664819"/>
            <a:ext cx="1623409" cy="1407151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1" name="Google Shape;1131;p121"/>
          <p:cNvSpPr txBox="1"/>
          <p:nvPr/>
        </p:nvSpPr>
        <p:spPr>
          <a:xfrm>
            <a:off x="4229855" y="3008024"/>
            <a:ext cx="1363800" cy="3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Pearltrees</a:t>
            </a:r>
            <a:endParaRPr sz="1600" dirty="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132" name="Google Shape;1132;p121"/>
          <p:cNvSpPr txBox="1"/>
          <p:nvPr/>
        </p:nvSpPr>
        <p:spPr>
          <a:xfrm>
            <a:off x="1408667" y="3517273"/>
            <a:ext cx="1363800" cy="52650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Plateforme de veille technologique personnalisable</a:t>
            </a:r>
            <a:endParaRPr sz="12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133" name="Google Shape;1133;p121"/>
          <p:cNvSpPr txBox="1"/>
          <p:nvPr/>
        </p:nvSpPr>
        <p:spPr>
          <a:xfrm>
            <a:off x="3531610" y="2278231"/>
            <a:ext cx="1363800" cy="52650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Permet de filtrer les recherches par actualité</a:t>
            </a:r>
            <a:endParaRPr sz="1200"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134" name="Google Shape;1134;p121"/>
          <p:cNvSpPr txBox="1"/>
          <p:nvPr/>
        </p:nvSpPr>
        <p:spPr>
          <a:xfrm>
            <a:off x="3539783" y="1791449"/>
            <a:ext cx="1363800" cy="3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Google</a:t>
            </a:r>
            <a:endParaRPr sz="1600" dirty="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1311144-C22F-9612-1297-EAF904740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9797" y="3275903"/>
            <a:ext cx="1082904" cy="48274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F7107FE-0254-9E2B-2276-92CECF95F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4945" y="2113045"/>
            <a:ext cx="904546" cy="485528"/>
          </a:xfrm>
          <a:prstGeom prst="rect">
            <a:avLst/>
          </a:prstGeom>
        </p:spPr>
      </p:pic>
      <p:sp>
        <p:nvSpPr>
          <p:cNvPr id="2" name="Google Shape;1125;p121">
            <a:extLst>
              <a:ext uri="{FF2B5EF4-FFF2-40B4-BE49-F238E27FC236}">
                <a16:creationId xmlns:a16="http://schemas.microsoft.com/office/drawing/2014/main" id="{36ADB58C-F898-99F8-931A-77E460BD7243}"/>
              </a:ext>
            </a:extLst>
          </p:cNvPr>
          <p:cNvSpPr/>
          <p:nvPr/>
        </p:nvSpPr>
        <p:spPr>
          <a:xfrm rot="5400000">
            <a:off x="6209116" y="1657683"/>
            <a:ext cx="1622646" cy="1407151"/>
          </a:xfrm>
          <a:custGeom>
            <a:avLst/>
            <a:gdLst/>
            <a:ahLst/>
            <a:cxnLst/>
            <a:rect l="l" t="t" r="r" b="b"/>
            <a:pathLst>
              <a:path w="31934" h="27693" extrusionOk="0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9A38990-E538-169F-419F-D72AC0FE34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1435" y="2123463"/>
            <a:ext cx="718585" cy="485528"/>
          </a:xfrm>
          <a:prstGeom prst="rect">
            <a:avLst/>
          </a:prstGeom>
        </p:spPr>
      </p:pic>
      <p:sp>
        <p:nvSpPr>
          <p:cNvPr id="9" name="Google Shape;1131;p121">
            <a:extLst>
              <a:ext uri="{FF2B5EF4-FFF2-40B4-BE49-F238E27FC236}">
                <a16:creationId xmlns:a16="http://schemas.microsoft.com/office/drawing/2014/main" id="{EA4E209F-BA49-FA0E-4DEA-B0E21BEE9CCA}"/>
              </a:ext>
            </a:extLst>
          </p:cNvPr>
          <p:cNvSpPr txBox="1"/>
          <p:nvPr/>
        </p:nvSpPr>
        <p:spPr>
          <a:xfrm>
            <a:off x="6345940" y="1738700"/>
            <a:ext cx="1363800" cy="3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Teams</a:t>
            </a:r>
            <a:endParaRPr sz="1600" dirty="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1" name="Google Shape;1128;p121">
            <a:extLst>
              <a:ext uri="{FF2B5EF4-FFF2-40B4-BE49-F238E27FC236}">
                <a16:creationId xmlns:a16="http://schemas.microsoft.com/office/drawing/2014/main" id="{DF6BF1A7-BA43-40D1-B1BF-EC70DB1C6BE4}"/>
              </a:ext>
            </a:extLst>
          </p:cNvPr>
          <p:cNvSpPr txBox="1"/>
          <p:nvPr/>
        </p:nvSpPr>
        <p:spPr>
          <a:xfrm>
            <a:off x="6295318" y="2393651"/>
            <a:ext cx="1444099" cy="52650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Outil de communication avec une Messagerie instantanée,  Appel et Visio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94D9D07-6A1D-956B-830D-95533323B5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2716" y="3461584"/>
            <a:ext cx="1105203" cy="236992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79231B7F-6B7D-454F-AB59-278A89E1F3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97"/>
          <p:cNvSpPr txBox="1">
            <a:spLocks noGrp="1"/>
          </p:cNvSpPr>
          <p:nvPr>
            <p:ph type="ctrTitle"/>
          </p:nvPr>
        </p:nvSpPr>
        <p:spPr>
          <a:xfrm>
            <a:off x="667236" y="1825285"/>
            <a:ext cx="1959300" cy="5778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fr-FR" dirty="0">
                <a:solidFill>
                  <a:schemeClr val="accent2"/>
                </a:solidFill>
              </a:rPr>
              <a:t>Sélection </a:t>
            </a:r>
            <a:r>
              <a:rPr lang="fr-FR" sz="1400" dirty="0">
                <a:solidFill>
                  <a:schemeClr val="accent2"/>
                </a:solidFill>
              </a:rPr>
              <a:t>des</a:t>
            </a:r>
            <a:r>
              <a:rPr lang="fr-FR" dirty="0">
                <a:solidFill>
                  <a:schemeClr val="accent2"/>
                </a:solidFill>
              </a:rPr>
              <a:t> sources d’informations</a:t>
            </a:r>
          </a:p>
        </p:txBody>
      </p:sp>
      <p:sp>
        <p:nvSpPr>
          <p:cNvPr id="797" name="Google Shape;797;p97"/>
          <p:cNvSpPr txBox="1">
            <a:spLocks noGrp="1"/>
          </p:cNvSpPr>
          <p:nvPr>
            <p:ph type="subTitle" idx="1"/>
          </p:nvPr>
        </p:nvSpPr>
        <p:spPr>
          <a:xfrm>
            <a:off x="657228" y="2291023"/>
            <a:ext cx="1959300" cy="36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/>
              <a:t>C</a:t>
            </a:r>
            <a:r>
              <a:rPr lang="en" sz="1200" dirty="0"/>
              <a:t>omment nous les avons choisies</a:t>
            </a:r>
            <a:endParaRPr sz="1200" dirty="0"/>
          </a:p>
        </p:txBody>
      </p:sp>
      <p:sp>
        <p:nvSpPr>
          <p:cNvPr id="798" name="Google Shape;798;p97"/>
          <p:cNvSpPr txBox="1">
            <a:spLocks noGrp="1"/>
          </p:cNvSpPr>
          <p:nvPr>
            <p:ph type="ctrTitle" idx="2"/>
          </p:nvPr>
        </p:nvSpPr>
        <p:spPr>
          <a:xfrm>
            <a:off x="683628" y="3578791"/>
            <a:ext cx="1906500" cy="5778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fr-FR" dirty="0">
                <a:solidFill>
                  <a:schemeClr val="accent2"/>
                </a:solidFill>
              </a:rPr>
              <a:t>Discussion et partage des </a:t>
            </a:r>
            <a:r>
              <a:rPr lang="fr-FR" sz="1400" dirty="0">
                <a:solidFill>
                  <a:schemeClr val="accent2"/>
                </a:solidFill>
              </a:rPr>
              <a:t>informations</a:t>
            </a:r>
          </a:p>
        </p:txBody>
      </p:sp>
      <p:sp>
        <p:nvSpPr>
          <p:cNvPr id="799" name="Google Shape;799;p97"/>
          <p:cNvSpPr txBox="1">
            <a:spLocks noGrp="1"/>
          </p:cNvSpPr>
          <p:nvPr>
            <p:ph type="subTitle" idx="3"/>
          </p:nvPr>
        </p:nvSpPr>
        <p:spPr>
          <a:xfrm>
            <a:off x="693636" y="4141206"/>
            <a:ext cx="1906500" cy="36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/>
              <a:t>Partager et discuter des différentes ressources</a:t>
            </a:r>
            <a:endParaRPr sz="1200" dirty="0"/>
          </a:p>
        </p:txBody>
      </p:sp>
      <p:sp>
        <p:nvSpPr>
          <p:cNvPr id="800" name="Google Shape;800;p97"/>
          <p:cNvSpPr txBox="1">
            <a:spLocks noGrp="1"/>
          </p:cNvSpPr>
          <p:nvPr>
            <p:ph type="ctrTitle" idx="4"/>
          </p:nvPr>
        </p:nvSpPr>
        <p:spPr>
          <a:xfrm>
            <a:off x="3207532" y="1793427"/>
            <a:ext cx="1799700" cy="5778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fr-FR" dirty="0">
                <a:solidFill>
                  <a:schemeClr val="accent2"/>
                </a:solidFill>
              </a:rPr>
              <a:t>Classement des </a:t>
            </a:r>
            <a:r>
              <a:rPr lang="fr-FR" sz="1400" dirty="0">
                <a:solidFill>
                  <a:schemeClr val="accent2"/>
                </a:solidFill>
              </a:rPr>
              <a:t>informations</a:t>
            </a:r>
            <a:endParaRPr sz="1400" dirty="0">
              <a:solidFill>
                <a:schemeClr val="accent2"/>
              </a:solidFill>
            </a:endParaRPr>
          </a:p>
        </p:txBody>
      </p:sp>
      <p:sp>
        <p:nvSpPr>
          <p:cNvPr id="801" name="Google Shape;801;p97"/>
          <p:cNvSpPr txBox="1">
            <a:spLocks noGrp="1"/>
          </p:cNvSpPr>
          <p:nvPr>
            <p:ph type="subTitle" idx="5"/>
          </p:nvPr>
        </p:nvSpPr>
        <p:spPr>
          <a:xfrm>
            <a:off x="3069198" y="2291023"/>
            <a:ext cx="2094668" cy="36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/>
              <a:t>Classer les informations par catégorie</a:t>
            </a:r>
            <a:endParaRPr sz="1200" dirty="0"/>
          </a:p>
        </p:txBody>
      </p:sp>
      <p:sp>
        <p:nvSpPr>
          <p:cNvPr id="802" name="Google Shape;802;p97"/>
          <p:cNvSpPr txBox="1">
            <a:spLocks noGrp="1"/>
          </p:cNvSpPr>
          <p:nvPr>
            <p:ph type="ctrTitle" idx="6"/>
          </p:nvPr>
        </p:nvSpPr>
        <p:spPr>
          <a:xfrm>
            <a:off x="3077782" y="3645856"/>
            <a:ext cx="2094668" cy="5778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fr-FR" dirty="0">
                <a:solidFill>
                  <a:schemeClr val="accent2"/>
                </a:solidFill>
              </a:rPr>
              <a:t>Choix pour les </a:t>
            </a:r>
            <a:r>
              <a:rPr lang="fr-FR" sz="1400" dirty="0">
                <a:solidFill>
                  <a:schemeClr val="accent2"/>
                </a:solidFill>
              </a:rPr>
              <a:t>spécifications</a:t>
            </a:r>
            <a:r>
              <a:rPr lang="fr-FR" dirty="0">
                <a:solidFill>
                  <a:schemeClr val="accent2"/>
                </a:solidFill>
              </a:rPr>
              <a:t> techniques</a:t>
            </a:r>
          </a:p>
        </p:txBody>
      </p:sp>
      <p:sp>
        <p:nvSpPr>
          <p:cNvPr id="803" name="Google Shape;803;p97"/>
          <p:cNvSpPr txBox="1">
            <a:spLocks noGrp="1"/>
          </p:cNvSpPr>
          <p:nvPr>
            <p:ph type="subTitle" idx="7"/>
          </p:nvPr>
        </p:nvSpPr>
        <p:spPr>
          <a:xfrm>
            <a:off x="3154132" y="4161573"/>
            <a:ext cx="1906500" cy="36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/>
              <a:t>Informations pour établir les spécifications techniques</a:t>
            </a:r>
            <a:endParaRPr sz="1200" dirty="0"/>
          </a:p>
        </p:txBody>
      </p:sp>
      <p:sp>
        <p:nvSpPr>
          <p:cNvPr id="804" name="Google Shape;804;p97"/>
          <p:cNvSpPr txBox="1">
            <a:spLocks noGrp="1"/>
          </p:cNvSpPr>
          <p:nvPr>
            <p:ph type="ctrTitle" idx="8"/>
          </p:nvPr>
        </p:nvSpPr>
        <p:spPr>
          <a:xfrm>
            <a:off x="579450" y="401450"/>
            <a:ext cx="4593000" cy="9462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Les sujets</a:t>
            </a:r>
            <a:endParaRPr dirty="0"/>
          </a:p>
        </p:txBody>
      </p:sp>
      <p:sp>
        <p:nvSpPr>
          <p:cNvPr id="805" name="Google Shape;805;p97"/>
          <p:cNvSpPr txBox="1">
            <a:spLocks noGrp="1"/>
          </p:cNvSpPr>
          <p:nvPr>
            <p:ph type="title" idx="9"/>
          </p:nvPr>
        </p:nvSpPr>
        <p:spPr>
          <a:xfrm>
            <a:off x="693636" y="1275809"/>
            <a:ext cx="1906500" cy="57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dirty="0"/>
              <a:t>01</a:t>
            </a:r>
            <a:endParaRPr sz="4000" dirty="0"/>
          </a:p>
        </p:txBody>
      </p:sp>
      <p:sp>
        <p:nvSpPr>
          <p:cNvPr id="806" name="Google Shape;806;p97"/>
          <p:cNvSpPr txBox="1">
            <a:spLocks noGrp="1"/>
          </p:cNvSpPr>
          <p:nvPr>
            <p:ph type="title" idx="13"/>
          </p:nvPr>
        </p:nvSpPr>
        <p:spPr>
          <a:xfrm>
            <a:off x="710028" y="3066283"/>
            <a:ext cx="1906500" cy="57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03</a:t>
            </a:r>
            <a:endParaRPr sz="4000" dirty="0"/>
          </a:p>
        </p:txBody>
      </p:sp>
      <p:sp>
        <p:nvSpPr>
          <p:cNvPr id="807" name="Google Shape;807;p97"/>
          <p:cNvSpPr txBox="1">
            <a:spLocks noGrp="1"/>
          </p:cNvSpPr>
          <p:nvPr>
            <p:ph type="title" idx="14"/>
          </p:nvPr>
        </p:nvSpPr>
        <p:spPr>
          <a:xfrm>
            <a:off x="3180682" y="1281504"/>
            <a:ext cx="1853400" cy="57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02</a:t>
            </a:r>
            <a:endParaRPr sz="4000" dirty="0"/>
          </a:p>
        </p:txBody>
      </p:sp>
      <p:sp>
        <p:nvSpPr>
          <p:cNvPr id="808" name="Google Shape;808;p97"/>
          <p:cNvSpPr txBox="1">
            <a:spLocks noGrp="1"/>
          </p:cNvSpPr>
          <p:nvPr>
            <p:ph type="title" idx="15"/>
          </p:nvPr>
        </p:nvSpPr>
        <p:spPr>
          <a:xfrm>
            <a:off x="3239632" y="3066283"/>
            <a:ext cx="1753800" cy="57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04</a:t>
            </a:r>
            <a:endParaRPr sz="4000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944AD06-52D7-2D67-3C84-B70B215DE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100"/>
          <p:cNvSpPr txBox="1">
            <a:spLocks noGrp="1"/>
          </p:cNvSpPr>
          <p:nvPr>
            <p:ph type="subTitle" idx="1"/>
          </p:nvPr>
        </p:nvSpPr>
        <p:spPr>
          <a:xfrm>
            <a:off x="5002338" y="3600010"/>
            <a:ext cx="2888673" cy="36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fr-FR" dirty="0"/>
              <a:t>Comment nous les avons choisies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6" name="Google Shape;826;p100"/>
          <p:cNvSpPr txBox="1">
            <a:spLocks noGrp="1"/>
          </p:cNvSpPr>
          <p:nvPr>
            <p:ph type="ctrTitle"/>
          </p:nvPr>
        </p:nvSpPr>
        <p:spPr>
          <a:xfrm>
            <a:off x="4399950" y="2402991"/>
            <a:ext cx="4093448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fr-FR" dirty="0">
                <a:solidFill>
                  <a:schemeClr val="accent2"/>
                </a:solidFill>
              </a:rPr>
              <a:t>Sélection </a:t>
            </a:r>
            <a:r>
              <a:rPr lang="fr-FR" sz="3200" dirty="0">
                <a:solidFill>
                  <a:schemeClr val="accent2"/>
                </a:solidFill>
              </a:rPr>
              <a:t>des</a:t>
            </a:r>
            <a:r>
              <a:rPr lang="fr-FR" dirty="0">
                <a:solidFill>
                  <a:schemeClr val="accent2"/>
                </a:solidFill>
              </a:rPr>
              <a:t> sources d’informations</a:t>
            </a:r>
            <a:endParaRPr dirty="0"/>
          </a:p>
        </p:txBody>
      </p:sp>
      <p:sp>
        <p:nvSpPr>
          <p:cNvPr id="827" name="Google Shape;827;p100"/>
          <p:cNvSpPr txBox="1">
            <a:spLocks noGrp="1"/>
          </p:cNvSpPr>
          <p:nvPr>
            <p:ph type="title" idx="2"/>
          </p:nvPr>
        </p:nvSpPr>
        <p:spPr>
          <a:xfrm>
            <a:off x="4297175" y="1317160"/>
            <a:ext cx="4299000" cy="109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7F202E5-C095-D372-FBD3-316E7C3CA3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149"/>
          <p:cNvSpPr txBox="1">
            <a:spLocks noGrp="1"/>
          </p:cNvSpPr>
          <p:nvPr>
            <p:ph type="ctrTitle"/>
          </p:nvPr>
        </p:nvSpPr>
        <p:spPr>
          <a:xfrm flipH="1">
            <a:off x="457200" y="444899"/>
            <a:ext cx="8229600" cy="6705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fr-FR" dirty="0"/>
              <a:t>Choisir les sources d’informations </a:t>
            </a:r>
            <a:endParaRPr dirty="0"/>
          </a:p>
        </p:txBody>
      </p:sp>
      <p:sp>
        <p:nvSpPr>
          <p:cNvPr id="1819" name="Google Shape;1819;p149"/>
          <p:cNvSpPr txBox="1"/>
          <p:nvPr/>
        </p:nvSpPr>
        <p:spPr>
          <a:xfrm>
            <a:off x="3851009" y="1114208"/>
            <a:ext cx="1433400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Etape 1</a:t>
            </a:r>
            <a:endParaRPr sz="1600" dirty="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820" name="Google Shape;1820;p149"/>
          <p:cNvSpPr txBox="1"/>
          <p:nvPr/>
        </p:nvSpPr>
        <p:spPr>
          <a:xfrm>
            <a:off x="3862034" y="1342221"/>
            <a:ext cx="1433400" cy="57360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Identifier les besoins du projet</a:t>
            </a:r>
            <a:endParaRPr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821" name="Google Shape;1821;p149"/>
          <p:cNvSpPr txBox="1"/>
          <p:nvPr/>
        </p:nvSpPr>
        <p:spPr>
          <a:xfrm>
            <a:off x="6565955" y="2392200"/>
            <a:ext cx="1312800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Etape 2</a:t>
            </a:r>
            <a:endParaRPr sz="1600" dirty="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822" name="Google Shape;1822;p149"/>
          <p:cNvSpPr txBox="1"/>
          <p:nvPr/>
        </p:nvSpPr>
        <p:spPr>
          <a:xfrm>
            <a:off x="6606279" y="2541600"/>
            <a:ext cx="1312800" cy="1290917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Lister toutes les sources en rapport avec les besoins</a:t>
            </a:r>
            <a:endParaRPr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823" name="Google Shape;1823;p149"/>
          <p:cNvSpPr txBox="1"/>
          <p:nvPr/>
        </p:nvSpPr>
        <p:spPr>
          <a:xfrm>
            <a:off x="2962507" y="2184319"/>
            <a:ext cx="1324500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Etape 3</a:t>
            </a:r>
            <a:endParaRPr sz="1600" dirty="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824" name="Google Shape;1824;p149"/>
          <p:cNvSpPr txBox="1"/>
          <p:nvPr/>
        </p:nvSpPr>
        <p:spPr>
          <a:xfrm>
            <a:off x="1252209" y="3376099"/>
            <a:ext cx="1308600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Etape 4</a:t>
            </a:r>
            <a:endParaRPr sz="1600" dirty="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825" name="Google Shape;1825;p149"/>
          <p:cNvSpPr txBox="1"/>
          <p:nvPr/>
        </p:nvSpPr>
        <p:spPr>
          <a:xfrm>
            <a:off x="2647304" y="2425631"/>
            <a:ext cx="1954905" cy="54480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Garder les sources les plus pertinentes</a:t>
            </a:r>
            <a:endParaRPr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1826" name="Google Shape;1826;p149"/>
          <p:cNvSpPr txBox="1"/>
          <p:nvPr/>
        </p:nvSpPr>
        <p:spPr>
          <a:xfrm>
            <a:off x="1227815" y="3650564"/>
            <a:ext cx="1308600" cy="1179815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fr-FR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Enregistrer chaque article potentiellement utile</a:t>
            </a:r>
          </a:p>
        </p:txBody>
      </p:sp>
      <p:sp>
        <p:nvSpPr>
          <p:cNvPr id="1827" name="Google Shape;1827;p149"/>
          <p:cNvSpPr txBox="1"/>
          <p:nvPr/>
        </p:nvSpPr>
        <p:spPr>
          <a:xfrm>
            <a:off x="5774790" y="3757133"/>
            <a:ext cx="1308300" cy="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rPr>
              <a:t>Etape 5</a:t>
            </a:r>
            <a:endParaRPr sz="1600" dirty="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828" name="Google Shape;1828;p149"/>
          <p:cNvSpPr txBox="1"/>
          <p:nvPr/>
        </p:nvSpPr>
        <p:spPr>
          <a:xfrm>
            <a:off x="5463613" y="4033185"/>
            <a:ext cx="1930654" cy="57360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Faire le point avec l’équipe sur les articles à conserver</a:t>
            </a:r>
            <a:endParaRPr dirty="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1829" name="Google Shape;1829;p149"/>
          <p:cNvCxnSpPr/>
          <p:nvPr/>
        </p:nvCxnSpPr>
        <p:spPr>
          <a:xfrm>
            <a:off x="4578734" y="1913302"/>
            <a:ext cx="0" cy="168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830" name="Google Shape;1830;p149"/>
          <p:cNvCxnSpPr/>
          <p:nvPr/>
        </p:nvCxnSpPr>
        <p:spPr>
          <a:xfrm rot="10800000">
            <a:off x="6404979" y="2750088"/>
            <a:ext cx="201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831" name="Google Shape;1831;p149"/>
          <p:cNvCxnSpPr/>
          <p:nvPr/>
        </p:nvCxnSpPr>
        <p:spPr>
          <a:xfrm>
            <a:off x="3627241" y="3052216"/>
            <a:ext cx="0" cy="167918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832" name="Google Shape;1832;p149"/>
          <p:cNvCxnSpPr/>
          <p:nvPr/>
        </p:nvCxnSpPr>
        <p:spPr>
          <a:xfrm rot="10800000">
            <a:off x="2536840" y="3892443"/>
            <a:ext cx="201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833" name="Google Shape;1833;p149"/>
          <p:cNvCxnSpPr>
            <a:cxnSpLocks/>
          </p:cNvCxnSpPr>
          <p:nvPr/>
        </p:nvCxnSpPr>
        <p:spPr>
          <a:xfrm flipH="1">
            <a:off x="5381448" y="4460677"/>
            <a:ext cx="128858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1834" name="Google Shape;1834;p149"/>
          <p:cNvSpPr/>
          <p:nvPr/>
        </p:nvSpPr>
        <p:spPr>
          <a:xfrm>
            <a:off x="3726514" y="2847619"/>
            <a:ext cx="2586190" cy="504770"/>
          </a:xfrm>
          <a:custGeom>
            <a:avLst/>
            <a:gdLst/>
            <a:ahLst/>
            <a:cxnLst/>
            <a:rect l="l" t="t" r="r" b="b"/>
            <a:pathLst>
              <a:path w="187100" h="36518" extrusionOk="0">
                <a:moveTo>
                  <a:pt x="184395" y="1"/>
                </a:moveTo>
                <a:cubicBezTo>
                  <a:pt x="183150" y="9468"/>
                  <a:pt x="178309" y="17908"/>
                  <a:pt x="171438" y="23994"/>
                </a:cubicBezTo>
                <a:cubicBezTo>
                  <a:pt x="164432" y="30080"/>
                  <a:pt x="155425" y="33812"/>
                  <a:pt x="145498" y="33812"/>
                </a:cubicBezTo>
                <a:lnTo>
                  <a:pt x="1" y="33812"/>
                </a:lnTo>
                <a:lnTo>
                  <a:pt x="1" y="36517"/>
                </a:lnTo>
                <a:lnTo>
                  <a:pt x="145498" y="36517"/>
                </a:lnTo>
                <a:cubicBezTo>
                  <a:pt x="156101" y="36517"/>
                  <a:pt x="165785" y="32568"/>
                  <a:pt x="173223" y="26022"/>
                </a:cubicBezTo>
                <a:cubicBezTo>
                  <a:pt x="180554" y="19612"/>
                  <a:pt x="185747" y="10469"/>
                  <a:pt x="187100" y="326"/>
                </a:cubicBezTo>
                <a:lnTo>
                  <a:pt x="18439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835" name="Google Shape;1835;p149"/>
          <p:cNvGrpSpPr/>
          <p:nvPr/>
        </p:nvGrpSpPr>
        <p:grpSpPr>
          <a:xfrm>
            <a:off x="2755349" y="2081285"/>
            <a:ext cx="3633304" cy="2490715"/>
            <a:chOff x="2755349" y="2081285"/>
            <a:chExt cx="3633304" cy="250481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836" name="Google Shape;1836;p149"/>
            <p:cNvSpPr/>
            <p:nvPr/>
          </p:nvSpPr>
          <p:spPr>
            <a:xfrm rot="5400000">
              <a:off x="4466820" y="2096197"/>
              <a:ext cx="223883" cy="194059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7" name="Google Shape;1837;p149"/>
            <p:cNvSpPr/>
            <p:nvPr/>
          </p:nvSpPr>
          <p:spPr>
            <a:xfrm rot="5400000">
              <a:off x="6179663" y="2644039"/>
              <a:ext cx="223904" cy="19407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8" name="Google Shape;1838;p149"/>
            <p:cNvSpPr/>
            <p:nvPr/>
          </p:nvSpPr>
          <p:spPr>
            <a:xfrm rot="5400000">
              <a:off x="5172457" y="4377109"/>
              <a:ext cx="223904" cy="19407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9" name="Google Shape;1839;p149"/>
            <p:cNvSpPr/>
            <p:nvPr/>
          </p:nvSpPr>
          <p:spPr>
            <a:xfrm rot="5400000">
              <a:off x="2740436" y="3795401"/>
              <a:ext cx="223904" cy="19407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0" name="Google Shape;1840;p149"/>
            <p:cNvSpPr/>
            <p:nvPr/>
          </p:nvSpPr>
          <p:spPr>
            <a:xfrm rot="5400000">
              <a:off x="3515282" y="3230700"/>
              <a:ext cx="223904" cy="19407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39215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841" name="Google Shape;1841;p149"/>
            <p:cNvGrpSpPr/>
            <p:nvPr/>
          </p:nvGrpSpPr>
          <p:grpSpPr>
            <a:xfrm>
              <a:off x="2827597" y="2174550"/>
              <a:ext cx="3480388" cy="2318350"/>
              <a:chOff x="2827597" y="2174550"/>
              <a:chExt cx="3480388" cy="2318350"/>
            </a:xfrm>
          </p:grpSpPr>
          <p:sp>
            <p:nvSpPr>
              <p:cNvPr id="1842" name="Google Shape;1842;p149"/>
              <p:cNvSpPr/>
              <p:nvPr/>
            </p:nvSpPr>
            <p:spPr>
              <a:xfrm>
                <a:off x="2914725" y="2174550"/>
                <a:ext cx="1566831" cy="373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43" name="Google Shape;1843;p149"/>
              <p:cNvSpPr/>
              <p:nvPr/>
            </p:nvSpPr>
            <p:spPr>
              <a:xfrm>
                <a:off x="4323653" y="4455510"/>
                <a:ext cx="863877" cy="37390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44" name="Google Shape;1844;p149"/>
              <p:cNvSpPr/>
              <p:nvPr/>
            </p:nvSpPr>
            <p:spPr>
              <a:xfrm>
                <a:off x="2827597" y="3988087"/>
                <a:ext cx="1775984" cy="504770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45" name="Google Shape;1845;p149"/>
              <p:cNvSpPr/>
              <p:nvPr/>
            </p:nvSpPr>
            <p:spPr>
              <a:xfrm>
                <a:off x="2830597" y="3315031"/>
                <a:ext cx="699543" cy="49054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847" name="Google Shape;1847;p149"/>
              <p:cNvGrpSpPr/>
              <p:nvPr/>
            </p:nvGrpSpPr>
            <p:grpSpPr>
              <a:xfrm>
                <a:off x="4694072" y="2174563"/>
                <a:ext cx="1613913" cy="474844"/>
                <a:chOff x="4694072" y="2174563"/>
                <a:chExt cx="1613913" cy="474844"/>
              </a:xfrm>
            </p:grpSpPr>
            <p:sp>
              <p:nvSpPr>
                <p:cNvPr id="1848" name="Google Shape;1848;p149"/>
                <p:cNvSpPr/>
                <p:nvPr/>
              </p:nvSpPr>
              <p:spPr>
                <a:xfrm>
                  <a:off x="5108551" y="2174563"/>
                  <a:ext cx="1199434" cy="4748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774" h="34353" extrusionOk="0">
                      <a:moveTo>
                        <a:pt x="0" y="0"/>
                      </a:moveTo>
                      <a:lnTo>
                        <a:pt x="0" y="2705"/>
                      </a:lnTo>
                      <a:lnTo>
                        <a:pt x="45524" y="2705"/>
                      </a:lnTo>
                      <a:cubicBezTo>
                        <a:pt x="54991" y="2705"/>
                        <a:pt x="63674" y="6195"/>
                        <a:pt x="70545" y="11821"/>
                      </a:cubicBezTo>
                      <a:cubicBezTo>
                        <a:pt x="77415" y="17582"/>
                        <a:pt x="82284" y="25454"/>
                        <a:pt x="84177" y="34353"/>
                      </a:cubicBezTo>
                      <a:lnTo>
                        <a:pt x="86774" y="33920"/>
                      </a:lnTo>
                      <a:cubicBezTo>
                        <a:pt x="84854" y="24345"/>
                        <a:pt x="79579" y="15878"/>
                        <a:pt x="72249" y="9792"/>
                      </a:cubicBezTo>
                      <a:cubicBezTo>
                        <a:pt x="65027" y="3706"/>
                        <a:pt x="55668" y="0"/>
                        <a:pt x="4552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849" name="Google Shape;1849;p149"/>
                <p:cNvSpPr/>
                <p:nvPr/>
              </p:nvSpPr>
              <p:spPr>
                <a:xfrm>
                  <a:off x="4694072" y="2174575"/>
                  <a:ext cx="414612" cy="37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713" h="2706" extrusionOk="0">
                      <a:moveTo>
                        <a:pt x="0" y="0"/>
                      </a:moveTo>
                      <a:lnTo>
                        <a:pt x="0" y="2705"/>
                      </a:lnTo>
                      <a:lnTo>
                        <a:pt x="143712" y="2705"/>
                      </a:lnTo>
                      <a:lnTo>
                        <a:pt x="143712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</p:grpSp>
      <p:pic>
        <p:nvPicPr>
          <p:cNvPr id="2" name="Picture 2">
            <a:extLst>
              <a:ext uri="{FF2B5EF4-FFF2-40B4-BE49-F238E27FC236}">
                <a16:creationId xmlns:a16="http://schemas.microsoft.com/office/drawing/2014/main" id="{1BD6AA77-F238-C8A0-CA30-6A484B080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100"/>
          <p:cNvSpPr txBox="1">
            <a:spLocks noGrp="1"/>
          </p:cNvSpPr>
          <p:nvPr>
            <p:ph type="ctrTitle"/>
          </p:nvPr>
        </p:nvSpPr>
        <p:spPr>
          <a:xfrm>
            <a:off x="4297175" y="2355550"/>
            <a:ext cx="4299000" cy="650700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>
                <a:solidFill>
                  <a:schemeClr val="accent2"/>
                </a:solidFill>
              </a:rPr>
              <a:t>Classement des informations</a:t>
            </a:r>
          </a:p>
        </p:txBody>
      </p:sp>
      <p:sp>
        <p:nvSpPr>
          <p:cNvPr id="827" name="Google Shape;827;p100"/>
          <p:cNvSpPr txBox="1">
            <a:spLocks noGrp="1"/>
          </p:cNvSpPr>
          <p:nvPr>
            <p:ph type="title" idx="2"/>
          </p:nvPr>
        </p:nvSpPr>
        <p:spPr>
          <a:xfrm>
            <a:off x="4297175" y="1317160"/>
            <a:ext cx="4299000" cy="109800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02</a:t>
            </a:r>
          </a:p>
        </p:txBody>
      </p:sp>
      <p:sp>
        <p:nvSpPr>
          <p:cNvPr id="825" name="Google Shape;825;p100"/>
          <p:cNvSpPr txBox="1">
            <a:spLocks noGrp="1"/>
          </p:cNvSpPr>
          <p:nvPr>
            <p:ph type="subTitle" idx="1"/>
          </p:nvPr>
        </p:nvSpPr>
        <p:spPr>
          <a:xfrm>
            <a:off x="4297363" y="3605587"/>
            <a:ext cx="4298950" cy="36830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Classer les informations par catégorie</a:t>
            </a:r>
          </a:p>
          <a:p>
            <a:pPr lvl="0"/>
            <a:endParaRPr lang="fr-FR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AD73821-3FF3-6363-FEE4-A8A8B6867A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9511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4" name="Google Shape;1784;p148"/>
          <p:cNvGrpSpPr/>
          <p:nvPr/>
        </p:nvGrpSpPr>
        <p:grpSpPr>
          <a:xfrm>
            <a:off x="1619076" y="2261112"/>
            <a:ext cx="5905843" cy="1383294"/>
            <a:chOff x="1247650" y="2075423"/>
            <a:chExt cx="6648477" cy="155723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785" name="Google Shape;1785;p148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6" name="Google Shape;1786;p148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7" name="Google Shape;1787;p148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8" name="Google Shape;1788;p148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9" name="Google Shape;1789;p148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0" name="Google Shape;1790;p148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28575" cap="flat" cmpd="sng">
              <a:solidFill>
                <a:schemeClr val="lt1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800" name="Google Shape;1800;p148"/>
          <p:cNvGrpSpPr/>
          <p:nvPr/>
        </p:nvGrpSpPr>
        <p:grpSpPr>
          <a:xfrm>
            <a:off x="2230086" y="2449094"/>
            <a:ext cx="263294" cy="367165"/>
            <a:chOff x="-63987100" y="2646800"/>
            <a:chExt cx="227625" cy="31742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801" name="Google Shape;1801;p148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2" name="Google Shape;1802;p148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803" name="Google Shape;1803;p148"/>
          <p:cNvSpPr txBox="1">
            <a:spLocks noGrp="1"/>
          </p:cNvSpPr>
          <p:nvPr>
            <p:ph type="ctrTitle"/>
          </p:nvPr>
        </p:nvSpPr>
        <p:spPr>
          <a:xfrm flipH="1">
            <a:off x="622800" y="454555"/>
            <a:ext cx="8064000" cy="6705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Classement des informations en 5 catégories</a:t>
            </a:r>
            <a:endParaRPr dirty="0"/>
          </a:p>
        </p:txBody>
      </p:sp>
      <p:sp>
        <p:nvSpPr>
          <p:cNvPr id="1804" name="Google Shape;1804;p148"/>
          <p:cNvSpPr txBox="1">
            <a:spLocks noGrp="1"/>
          </p:cNvSpPr>
          <p:nvPr>
            <p:ph type="subTitle" idx="1"/>
          </p:nvPr>
        </p:nvSpPr>
        <p:spPr>
          <a:xfrm>
            <a:off x="1573144" y="1489382"/>
            <a:ext cx="1555800" cy="6051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/>
              <a:t>Les articles repérés avec les outils de veille sont en attente</a:t>
            </a:r>
            <a:endParaRPr sz="1200" dirty="0"/>
          </a:p>
        </p:txBody>
      </p:sp>
      <p:sp>
        <p:nvSpPr>
          <p:cNvPr id="1805" name="Google Shape;1805;p148"/>
          <p:cNvSpPr txBox="1">
            <a:spLocks noGrp="1"/>
          </p:cNvSpPr>
          <p:nvPr>
            <p:ph type="subTitle" idx="2"/>
          </p:nvPr>
        </p:nvSpPr>
        <p:spPr>
          <a:xfrm>
            <a:off x="3787682" y="1491020"/>
            <a:ext cx="1555800" cy="6051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-FR" sz="1200" dirty="0"/>
              <a:t>Actualités sur les tendances design</a:t>
            </a:r>
            <a:endParaRPr sz="1200" dirty="0"/>
          </a:p>
        </p:txBody>
      </p:sp>
      <p:sp>
        <p:nvSpPr>
          <p:cNvPr id="1806" name="Google Shape;1806;p148"/>
          <p:cNvSpPr txBox="1">
            <a:spLocks noGrp="1"/>
          </p:cNvSpPr>
          <p:nvPr>
            <p:ph type="subTitle" idx="3"/>
          </p:nvPr>
        </p:nvSpPr>
        <p:spPr>
          <a:xfrm>
            <a:off x="6049221" y="1500328"/>
            <a:ext cx="1555800" cy="6051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/>
              <a:t>Articles et sites officiels sur l’utilisation des APIs</a:t>
            </a:r>
            <a:endParaRPr sz="1200" dirty="0"/>
          </a:p>
        </p:txBody>
      </p:sp>
      <p:sp>
        <p:nvSpPr>
          <p:cNvPr id="1807" name="Google Shape;1807;p148"/>
          <p:cNvSpPr txBox="1">
            <a:spLocks noGrp="1"/>
          </p:cNvSpPr>
          <p:nvPr>
            <p:ph type="subTitle" idx="4"/>
          </p:nvPr>
        </p:nvSpPr>
        <p:spPr>
          <a:xfrm>
            <a:off x="1596137" y="1168603"/>
            <a:ext cx="1555800" cy="3402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En attente de tri</a:t>
            </a:r>
          </a:p>
        </p:txBody>
      </p:sp>
      <p:sp>
        <p:nvSpPr>
          <p:cNvPr id="1808" name="Google Shape;1808;p148"/>
          <p:cNvSpPr txBox="1">
            <a:spLocks noGrp="1"/>
          </p:cNvSpPr>
          <p:nvPr>
            <p:ph type="subTitle" idx="5"/>
          </p:nvPr>
        </p:nvSpPr>
        <p:spPr>
          <a:xfrm>
            <a:off x="3811140" y="1168229"/>
            <a:ext cx="1555800" cy="4650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UX/UI</a:t>
            </a:r>
            <a:endParaRPr dirty="0"/>
          </a:p>
        </p:txBody>
      </p:sp>
      <p:sp>
        <p:nvSpPr>
          <p:cNvPr id="1809" name="Google Shape;1809;p148"/>
          <p:cNvSpPr txBox="1">
            <a:spLocks noGrp="1"/>
          </p:cNvSpPr>
          <p:nvPr>
            <p:ph type="subTitle" idx="6"/>
          </p:nvPr>
        </p:nvSpPr>
        <p:spPr>
          <a:xfrm>
            <a:off x="6064122" y="1168229"/>
            <a:ext cx="1555800" cy="4650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API</a:t>
            </a:r>
            <a:endParaRPr dirty="0"/>
          </a:p>
        </p:txBody>
      </p:sp>
      <p:sp>
        <p:nvSpPr>
          <p:cNvPr id="1810" name="Google Shape;1810;p148"/>
          <p:cNvSpPr txBox="1">
            <a:spLocks noGrp="1"/>
          </p:cNvSpPr>
          <p:nvPr>
            <p:ph type="subTitle" idx="7"/>
          </p:nvPr>
        </p:nvSpPr>
        <p:spPr>
          <a:xfrm>
            <a:off x="2692432" y="4157457"/>
            <a:ext cx="1555800" cy="6051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-FR" sz="1200" dirty="0"/>
              <a:t>Article concernant la gestion de projet et d’équipe</a:t>
            </a:r>
            <a:endParaRPr sz="1200" dirty="0"/>
          </a:p>
        </p:txBody>
      </p:sp>
      <p:sp>
        <p:nvSpPr>
          <p:cNvPr id="1811" name="Google Shape;1811;p148"/>
          <p:cNvSpPr txBox="1">
            <a:spLocks noGrp="1"/>
          </p:cNvSpPr>
          <p:nvPr>
            <p:ph type="subTitle" idx="8"/>
          </p:nvPr>
        </p:nvSpPr>
        <p:spPr>
          <a:xfrm>
            <a:off x="4997441" y="4245029"/>
            <a:ext cx="1555800" cy="6051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200" dirty="0"/>
              <a:t>Actualités sur l’utilisation et les mises à jour des différents </a:t>
            </a:r>
            <a:r>
              <a:rPr lang="fr-FR" sz="1200" dirty="0" err="1"/>
              <a:t>Frameworks</a:t>
            </a:r>
            <a:endParaRPr sz="1200" dirty="0"/>
          </a:p>
        </p:txBody>
      </p:sp>
      <p:sp>
        <p:nvSpPr>
          <p:cNvPr id="1812" name="Google Shape;1812;p148"/>
          <p:cNvSpPr txBox="1">
            <a:spLocks noGrp="1"/>
          </p:cNvSpPr>
          <p:nvPr>
            <p:ph type="subTitle" idx="9"/>
          </p:nvPr>
        </p:nvSpPr>
        <p:spPr>
          <a:xfrm>
            <a:off x="2692574" y="3773185"/>
            <a:ext cx="1555800" cy="465000"/>
          </a:xfrm>
          <a:prstGeom prst="rect">
            <a:avLst/>
          </a:prstGeom>
          <a:ln>
            <a:noFill/>
          </a:ln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Gestion Agile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13" name="Google Shape;1813;p148"/>
          <p:cNvSpPr txBox="1">
            <a:spLocks noGrp="1"/>
          </p:cNvSpPr>
          <p:nvPr>
            <p:ph type="subTitle" idx="13"/>
          </p:nvPr>
        </p:nvSpPr>
        <p:spPr>
          <a:xfrm>
            <a:off x="4916993" y="3644202"/>
            <a:ext cx="1555800" cy="465000"/>
          </a:xfrm>
          <a:prstGeom prst="rect">
            <a:avLst/>
          </a:prstGeom>
          <a:effectLst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Front / Back</a:t>
            </a:r>
            <a:endParaRPr dirty="0"/>
          </a:p>
        </p:txBody>
      </p:sp>
      <p:grpSp>
        <p:nvGrpSpPr>
          <p:cNvPr id="2" name="Google Shape;8333;p175">
            <a:extLst>
              <a:ext uri="{FF2B5EF4-FFF2-40B4-BE49-F238E27FC236}">
                <a16:creationId xmlns:a16="http://schemas.microsoft.com/office/drawing/2014/main" id="{0FA039DD-B4D0-99FF-B7F3-B3FB14FB8D67}"/>
              </a:ext>
            </a:extLst>
          </p:cNvPr>
          <p:cNvGrpSpPr/>
          <p:nvPr/>
        </p:nvGrpSpPr>
        <p:grpSpPr>
          <a:xfrm>
            <a:off x="3251125" y="3048727"/>
            <a:ext cx="438413" cy="445882"/>
            <a:chOff x="-30354000" y="3569100"/>
            <a:chExt cx="292250" cy="292225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" name="Google Shape;8334;p175">
              <a:extLst>
                <a:ext uri="{FF2B5EF4-FFF2-40B4-BE49-F238E27FC236}">
                  <a16:creationId xmlns:a16="http://schemas.microsoft.com/office/drawing/2014/main" id="{A5004246-ECCA-86C7-2B4B-BB56C58B169A}"/>
                </a:ext>
              </a:extLst>
            </p:cNvPr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8335;p175">
              <a:extLst>
                <a:ext uri="{FF2B5EF4-FFF2-40B4-BE49-F238E27FC236}">
                  <a16:creationId xmlns:a16="http://schemas.microsoft.com/office/drawing/2014/main" id="{E2FC82F0-4B22-6952-889C-CAF8636F14A1}"/>
                </a:ext>
              </a:extLst>
            </p:cNvPr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8336;p175">
              <a:extLst>
                <a:ext uri="{FF2B5EF4-FFF2-40B4-BE49-F238E27FC236}">
                  <a16:creationId xmlns:a16="http://schemas.microsoft.com/office/drawing/2014/main" id="{99DCDD18-AC2E-95D0-0DEE-546DA3E396CD}"/>
                </a:ext>
              </a:extLst>
            </p:cNvPr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8337;p175">
              <a:extLst>
                <a:ext uri="{FF2B5EF4-FFF2-40B4-BE49-F238E27FC236}">
                  <a16:creationId xmlns:a16="http://schemas.microsoft.com/office/drawing/2014/main" id="{FFACF012-392F-7CEE-9C6D-EF96D4BA20FD}"/>
                </a:ext>
              </a:extLst>
            </p:cNvPr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8338;p175">
              <a:extLst>
                <a:ext uri="{FF2B5EF4-FFF2-40B4-BE49-F238E27FC236}">
                  <a16:creationId xmlns:a16="http://schemas.microsoft.com/office/drawing/2014/main" id="{EB92DE8A-E9B8-C74E-9E25-E24BF14F9264}"/>
                </a:ext>
              </a:extLst>
            </p:cNvPr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8339;p175">
              <a:extLst>
                <a:ext uri="{FF2B5EF4-FFF2-40B4-BE49-F238E27FC236}">
                  <a16:creationId xmlns:a16="http://schemas.microsoft.com/office/drawing/2014/main" id="{9D1EC5EC-C91D-4EDC-402D-44DED797BB17}"/>
                </a:ext>
              </a:extLst>
            </p:cNvPr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grpFill/>
            <a:ln w="12700"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" name="Google Shape;7679;p173">
            <a:extLst>
              <a:ext uri="{FF2B5EF4-FFF2-40B4-BE49-F238E27FC236}">
                <a16:creationId xmlns:a16="http://schemas.microsoft.com/office/drawing/2014/main" id="{865A1563-1404-AEE2-0728-5FE373C675A8}"/>
              </a:ext>
            </a:extLst>
          </p:cNvPr>
          <p:cNvGrpSpPr/>
          <p:nvPr/>
        </p:nvGrpSpPr>
        <p:grpSpPr>
          <a:xfrm>
            <a:off x="5480728" y="3084328"/>
            <a:ext cx="435978" cy="380012"/>
            <a:chOff x="-45674075" y="3586425"/>
            <a:chExt cx="300900" cy="265450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1" name="Google Shape;7680;p173">
              <a:extLst>
                <a:ext uri="{FF2B5EF4-FFF2-40B4-BE49-F238E27FC236}">
                  <a16:creationId xmlns:a16="http://schemas.microsoft.com/office/drawing/2014/main" id="{C9910345-44D5-F152-3254-B8E9E703AABA}"/>
                </a:ext>
              </a:extLst>
            </p:cNvPr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2" name="Google Shape;7681;p173">
              <a:extLst>
                <a:ext uri="{FF2B5EF4-FFF2-40B4-BE49-F238E27FC236}">
                  <a16:creationId xmlns:a16="http://schemas.microsoft.com/office/drawing/2014/main" id="{6324ECD9-F5C0-EBC9-2941-77F59852953B}"/>
                </a:ext>
              </a:extLst>
            </p:cNvPr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3" name="Google Shape;7350;p173">
            <a:extLst>
              <a:ext uri="{FF2B5EF4-FFF2-40B4-BE49-F238E27FC236}">
                <a16:creationId xmlns:a16="http://schemas.microsoft.com/office/drawing/2014/main" id="{B9006086-E76B-7442-D9DA-593A839F70D2}"/>
              </a:ext>
            </a:extLst>
          </p:cNvPr>
          <p:cNvGrpSpPr/>
          <p:nvPr/>
        </p:nvGrpSpPr>
        <p:grpSpPr>
          <a:xfrm>
            <a:off x="4358390" y="2432357"/>
            <a:ext cx="427220" cy="391301"/>
            <a:chOff x="-49398750" y="2684600"/>
            <a:chExt cx="263875" cy="302475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4" name="Google Shape;7351;p173">
              <a:extLst>
                <a:ext uri="{FF2B5EF4-FFF2-40B4-BE49-F238E27FC236}">
                  <a16:creationId xmlns:a16="http://schemas.microsoft.com/office/drawing/2014/main" id="{BD26699B-C112-EA79-FBD2-70FB2CCF0BD1}"/>
                </a:ext>
              </a:extLst>
            </p:cNvPr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5" name="Google Shape;7352;p173">
              <a:extLst>
                <a:ext uri="{FF2B5EF4-FFF2-40B4-BE49-F238E27FC236}">
                  <a16:creationId xmlns:a16="http://schemas.microsoft.com/office/drawing/2014/main" id="{6035E651-51FF-5507-39B8-BBB1F44F331B}"/>
                </a:ext>
              </a:extLst>
            </p:cNvPr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6" name="Google Shape;7353;p173">
              <a:extLst>
                <a:ext uri="{FF2B5EF4-FFF2-40B4-BE49-F238E27FC236}">
                  <a16:creationId xmlns:a16="http://schemas.microsoft.com/office/drawing/2014/main" id="{4C706678-82DD-A9B7-41C1-CFC7D88AE2DA}"/>
                </a:ext>
              </a:extLst>
            </p:cNvPr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21" name="Google Shape;9933;p179">
            <a:extLst>
              <a:ext uri="{FF2B5EF4-FFF2-40B4-BE49-F238E27FC236}">
                <a16:creationId xmlns:a16="http://schemas.microsoft.com/office/drawing/2014/main" id="{2261632B-104F-A91F-B4D2-A33C88E388BC}"/>
              </a:ext>
            </a:extLst>
          </p:cNvPr>
          <p:cNvGrpSpPr/>
          <p:nvPr/>
        </p:nvGrpSpPr>
        <p:grpSpPr>
          <a:xfrm>
            <a:off x="6605474" y="2430111"/>
            <a:ext cx="441120" cy="393547"/>
            <a:chOff x="-1700225" y="2768875"/>
            <a:chExt cx="291450" cy="292225"/>
          </a:xfrm>
          <a:solidFill>
            <a:schemeClr val="bg1"/>
          </a:solidFill>
        </p:grpSpPr>
        <p:sp>
          <p:nvSpPr>
            <p:cNvPr id="22" name="Google Shape;9934;p179">
              <a:extLst>
                <a:ext uri="{FF2B5EF4-FFF2-40B4-BE49-F238E27FC236}">
                  <a16:creationId xmlns:a16="http://schemas.microsoft.com/office/drawing/2014/main" id="{2E52815C-7F85-7A98-F3A7-ECC0C6D04AD4}"/>
                </a:ext>
              </a:extLst>
            </p:cNvPr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9935;p179">
              <a:extLst>
                <a:ext uri="{FF2B5EF4-FFF2-40B4-BE49-F238E27FC236}">
                  <a16:creationId xmlns:a16="http://schemas.microsoft.com/office/drawing/2014/main" id="{4E58C3E3-947E-F8D7-9875-2247E27BD928}"/>
                </a:ext>
              </a:extLst>
            </p:cNvPr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9936;p179">
              <a:extLst>
                <a:ext uri="{FF2B5EF4-FFF2-40B4-BE49-F238E27FC236}">
                  <a16:creationId xmlns:a16="http://schemas.microsoft.com/office/drawing/2014/main" id="{B74255DA-4445-BAC2-F3D7-2895253CCA17}"/>
                </a:ext>
              </a:extLst>
            </p:cNvPr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9937;p179">
              <a:extLst>
                <a:ext uri="{FF2B5EF4-FFF2-40B4-BE49-F238E27FC236}">
                  <a16:creationId xmlns:a16="http://schemas.microsoft.com/office/drawing/2014/main" id="{8F2150C5-8909-6660-C8ED-91E5D0F0552E}"/>
                </a:ext>
              </a:extLst>
            </p:cNvPr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9938;p179">
              <a:extLst>
                <a:ext uri="{FF2B5EF4-FFF2-40B4-BE49-F238E27FC236}">
                  <a16:creationId xmlns:a16="http://schemas.microsoft.com/office/drawing/2014/main" id="{17EE9FE1-A12F-5A35-340B-CA47AE80E2EC}"/>
                </a:ext>
              </a:extLst>
            </p:cNvPr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9939;p179">
              <a:extLst>
                <a:ext uri="{FF2B5EF4-FFF2-40B4-BE49-F238E27FC236}">
                  <a16:creationId xmlns:a16="http://schemas.microsoft.com/office/drawing/2014/main" id="{F5746C9D-DE02-ABAD-D185-2526B268B537}"/>
                </a:ext>
              </a:extLst>
            </p:cNvPr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9" name="Picture 2">
            <a:extLst>
              <a:ext uri="{FF2B5EF4-FFF2-40B4-BE49-F238E27FC236}">
                <a16:creationId xmlns:a16="http://schemas.microsoft.com/office/drawing/2014/main" id="{95B8C895-5794-275F-8904-E0ACD9208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100"/>
          <p:cNvSpPr txBox="1">
            <a:spLocks noGrp="1"/>
          </p:cNvSpPr>
          <p:nvPr>
            <p:ph type="subTitle" idx="1"/>
          </p:nvPr>
        </p:nvSpPr>
        <p:spPr>
          <a:xfrm>
            <a:off x="4434302" y="3593083"/>
            <a:ext cx="4024746" cy="367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fr-FR" dirty="0"/>
              <a:t>Partager et discuter des différentes ressources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6" name="Google Shape;826;p100"/>
          <p:cNvSpPr txBox="1">
            <a:spLocks noGrp="1"/>
          </p:cNvSpPr>
          <p:nvPr>
            <p:ph type="ctrTitle"/>
          </p:nvPr>
        </p:nvSpPr>
        <p:spPr>
          <a:xfrm>
            <a:off x="4399951" y="2402991"/>
            <a:ext cx="4093448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fr-FR" dirty="0">
                <a:solidFill>
                  <a:schemeClr val="accent2"/>
                </a:solidFill>
              </a:rPr>
              <a:t>Discussion et partage des </a:t>
            </a:r>
            <a:r>
              <a:rPr lang="fr-FR" sz="3200" dirty="0">
                <a:solidFill>
                  <a:schemeClr val="accent2"/>
                </a:solidFill>
              </a:rPr>
              <a:t>informations</a:t>
            </a:r>
          </a:p>
        </p:txBody>
      </p:sp>
      <p:sp>
        <p:nvSpPr>
          <p:cNvPr id="827" name="Google Shape;827;p100"/>
          <p:cNvSpPr txBox="1">
            <a:spLocks noGrp="1"/>
          </p:cNvSpPr>
          <p:nvPr>
            <p:ph type="title" idx="2"/>
          </p:nvPr>
        </p:nvSpPr>
        <p:spPr>
          <a:xfrm>
            <a:off x="4297175" y="1317160"/>
            <a:ext cx="4299000" cy="109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CA241CC-C1D3-E6E7-609A-C47766E84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6445" y="0"/>
            <a:ext cx="537555" cy="268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227066"/>
      </p:ext>
    </p:extLst>
  </p:cSld>
  <p:clrMapOvr>
    <a:masterClrMapping/>
  </p:clrMapOvr>
</p:sld>
</file>

<file path=ppt/theme/theme1.xml><?xml version="1.0" encoding="utf-8"?>
<a:theme xmlns:a="http://schemas.openxmlformats.org/drawingml/2006/main" name="Tech Startup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8D3CE"/>
      </a:accent1>
      <a:accent2>
        <a:srgbClr val="423864"/>
      </a:accent2>
      <a:accent3>
        <a:srgbClr val="78909C"/>
      </a:accent3>
      <a:accent4>
        <a:srgbClr val="88D3CE"/>
      </a:accent4>
      <a:accent5>
        <a:srgbClr val="0097A7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563</Words>
  <Application>Microsoft Office PowerPoint</Application>
  <PresentationFormat>Affichage à l'écran (16:9)</PresentationFormat>
  <Paragraphs>83</Paragraphs>
  <Slides>15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Fira Sans Extra Condensed Medium</vt:lpstr>
      <vt:lpstr>Livvic</vt:lpstr>
      <vt:lpstr>Arial</vt:lpstr>
      <vt:lpstr>Squada One</vt:lpstr>
      <vt:lpstr>Segoe UI Variable Text Semibold</vt:lpstr>
      <vt:lpstr>Roboto Condensed Light</vt:lpstr>
      <vt:lpstr>Tech Startup XL by Slidesgo</vt:lpstr>
      <vt:lpstr>Veille Technique </vt:lpstr>
      <vt:lpstr>INTRODUCTION </vt:lpstr>
      <vt:lpstr>Nos outils</vt:lpstr>
      <vt:lpstr>Sélection des sources d’informations</vt:lpstr>
      <vt:lpstr>Sélection des sources d’informations</vt:lpstr>
      <vt:lpstr>Choisir les sources d’informations </vt:lpstr>
      <vt:lpstr>Classement des informations</vt:lpstr>
      <vt:lpstr>Classement des informations en 5 catégories</vt:lpstr>
      <vt:lpstr>Discussion et partage des informations</vt:lpstr>
      <vt:lpstr>Partage des informations sur Pearltrees</vt:lpstr>
      <vt:lpstr>Partage des infos sur Pearltrees</vt:lpstr>
      <vt:lpstr>Choix pour les spécifications techniques</vt:lpstr>
      <vt:lpstr>Les choix techniques</vt:lpstr>
      <vt:lpstr>Lien vers Pearltrees 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STARTUP </dc:title>
  <cp:lastModifiedBy>Guillaume .</cp:lastModifiedBy>
  <cp:revision>20</cp:revision>
  <dcterms:modified xsi:type="dcterms:W3CDTF">2024-03-26T21:50:49Z</dcterms:modified>
</cp:coreProperties>
</file>